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media/audio41.wav" ContentType="audio/x-wav"/>
  <Override PartName="/ppt/media/audio61.wav" ContentType="audio/x-wav"/>
  <Override PartName="/ppt/slideLayouts/slideLayout10.xml" ContentType="application/vnd.openxmlformats-officedocument.presentationml.slideLayout+xml"/>
  <Default Extension="gif" ContentType="image/gif"/>
  <Override PartName="/ppt/media/audio11.wav" ContentType="audio/x-wav"/>
  <Override PartName="/ppt/media/audio21.wav" ContentType="audio/x-wav"/>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media/audio71.wav" ContentType="audio/x-wav"/>
  <Override PartName="/ppt/slides/slide11.xml" ContentType="application/vnd.openxmlformats-officedocument.presentationml.slide+xml"/>
  <Override PartName="/ppt/slides/slide20.xml" ContentType="application/vnd.openxmlformats-officedocument.presentationml.slide+xml"/>
  <Override PartName="/ppt/media/audio31.wav" ContentType="audio/x-wav"/>
  <Override PartName="/ppt/media/audio51.wav" ContentType="audio/x-wav"/>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0"/>
  </p:notesMasterIdLst>
  <p:handoutMasterIdLst>
    <p:handoutMasterId r:id="rId41"/>
  </p:handoutMasterIdLst>
  <p:sldIdLst>
    <p:sldId id="269" r:id="rId2"/>
    <p:sldId id="285" r:id="rId3"/>
    <p:sldId id="270" r:id="rId4"/>
    <p:sldId id="272" r:id="rId5"/>
    <p:sldId id="273" r:id="rId6"/>
    <p:sldId id="278" r:id="rId7"/>
    <p:sldId id="280" r:id="rId8"/>
    <p:sldId id="279" r:id="rId9"/>
    <p:sldId id="281" r:id="rId10"/>
    <p:sldId id="282" r:id="rId11"/>
    <p:sldId id="283" r:id="rId12"/>
    <p:sldId id="284" r:id="rId13"/>
    <p:sldId id="274" r:id="rId14"/>
    <p:sldId id="275" r:id="rId15"/>
    <p:sldId id="286" r:id="rId16"/>
    <p:sldId id="287" r:id="rId17"/>
    <p:sldId id="288" r:id="rId18"/>
    <p:sldId id="289" r:id="rId19"/>
    <p:sldId id="291" r:id="rId20"/>
    <p:sldId id="298" r:id="rId21"/>
    <p:sldId id="299" r:id="rId22"/>
    <p:sldId id="290" r:id="rId23"/>
    <p:sldId id="292" r:id="rId24"/>
    <p:sldId id="293" r:id="rId25"/>
    <p:sldId id="294" r:id="rId26"/>
    <p:sldId id="295" r:id="rId27"/>
    <p:sldId id="296" r:id="rId28"/>
    <p:sldId id="297" r:id="rId29"/>
    <p:sldId id="276" r:id="rId30"/>
    <p:sldId id="303" r:id="rId31"/>
    <p:sldId id="307" r:id="rId32"/>
    <p:sldId id="302" r:id="rId33"/>
    <p:sldId id="277" r:id="rId34"/>
    <p:sldId id="300" r:id="rId35"/>
    <p:sldId id="301" r:id="rId36"/>
    <p:sldId id="305" r:id="rId37"/>
    <p:sldId id="304" r:id="rId38"/>
    <p:sldId id="306" r:id="rId39"/>
  </p:sldIdLst>
  <p:sldSz cx="12188825" cy="6858000"/>
  <p:notesSz cx="6858000" cy="9144000"/>
  <p:defaultTextStyle>
    <a:defPPr rtl="0">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orient="horz" pos="1008">
          <p15:clr>
            <a:srgbClr val="A4A3A4"/>
          </p15:clr>
        </p15:guide>
        <p15:guide id="3" orient="horz" pos="1152">
          <p15:clr>
            <a:srgbClr val="A4A3A4"/>
          </p15:clr>
        </p15:guide>
        <p15:guide id="4" orient="horz" pos="3888">
          <p15:clr>
            <a:srgbClr val="A4A3A4"/>
          </p15:clr>
        </p15:guide>
        <p15:guide id="5" orient="horz" pos="3072">
          <p15:clr>
            <a:srgbClr val="A4A3A4"/>
          </p15:clr>
        </p15:guide>
        <p15:guide id="6" orient="horz" pos="432">
          <p15:clr>
            <a:srgbClr val="A4A3A4"/>
          </p15:clr>
        </p15:guide>
        <p15:guide id="7" orient="horz" pos="3648">
          <p15:clr>
            <a:srgbClr val="A4A3A4"/>
          </p15:clr>
        </p15:guide>
        <p15:guide id="8" pos="3839">
          <p15:clr>
            <a:srgbClr val="A4A3A4"/>
          </p15:clr>
        </p15:guide>
        <p15:guide id="9" pos="767">
          <p15:clr>
            <a:srgbClr val="A4A3A4"/>
          </p15:clr>
        </p15:guide>
        <p15:guide id="10" pos="6911">
          <p15:clr>
            <a:srgbClr val="A4A3A4"/>
          </p15:clr>
        </p15:guide>
        <p15:guide id="11" pos="5711">
          <p15:clr>
            <a:srgbClr val="A4A3A4"/>
          </p15:clr>
        </p15:guide>
        <p15:guide id="12" pos="7247">
          <p15:clr>
            <a:srgbClr val="A4A3A4"/>
          </p15:clr>
        </p15:guide>
        <p15:guide id="13" pos="3695">
          <p15:clr>
            <a:srgbClr val="A4A3A4"/>
          </p15:clr>
        </p15:guide>
        <p15:guide id="14" pos="431">
          <p15:clr>
            <a:srgbClr val="A4A3A4"/>
          </p15:clr>
        </p15:guide>
        <p15:guide id="15" pos="287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996633"/>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587" autoAdjust="0"/>
    <p:restoredTop sz="86447" autoAdjust="0"/>
  </p:normalViewPr>
  <p:slideViewPr>
    <p:cSldViewPr>
      <p:cViewPr varScale="1">
        <p:scale>
          <a:sx n="84" d="100"/>
          <a:sy n="84" d="100"/>
        </p:scale>
        <p:origin x="-1238" y="19"/>
      </p:cViewPr>
      <p:guideLst>
        <p:guide orient="horz" pos="2160"/>
        <p:guide orient="horz" pos="1008"/>
        <p:guide orient="horz" pos="1152"/>
        <p:guide orient="horz" pos="3888"/>
        <p:guide orient="horz" pos="3072"/>
        <p:guide orient="horz" pos="432"/>
        <p:guide orient="horz" pos="3648"/>
        <p:guide pos="3839"/>
        <p:guide pos="767"/>
        <p:guide pos="6911"/>
        <p:guide pos="5711"/>
        <p:guide pos="7247"/>
        <p:guide pos="3695"/>
        <p:guide pos="431"/>
        <p:guide pos="2879"/>
      </p:guideLst>
    </p:cSldViewPr>
  </p:slideViewPr>
  <p:outlineViewPr>
    <p:cViewPr>
      <p:scale>
        <a:sx n="33" d="100"/>
        <a:sy n="33" d="100"/>
      </p:scale>
      <p:origin x="245" y="0"/>
    </p:cViewPr>
  </p:outlineViewPr>
  <p:notesTextViewPr>
    <p:cViewPr>
      <p:scale>
        <a:sx n="1" d="1"/>
        <a:sy n="1" d="1"/>
      </p:scale>
      <p:origin x="0" y="0"/>
    </p:cViewPr>
  </p:notesTextViewPr>
  <p:notesViewPr>
    <p:cSldViewPr>
      <p:cViewPr varScale="1">
        <p:scale>
          <a:sx n="88" d="100"/>
          <a:sy n="88" d="100"/>
        </p:scale>
        <p:origin x="3774"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rtl="0"/>
            <a:endParaRPr lang="zh-TW" altLang="en-US" dirty="0">
              <a:latin typeface="Microsoft JhengHei UI" panose="020B0604030504040204" pitchFamily="34" charset="-120"/>
              <a:ea typeface="Microsoft JhengHei UI" panose="020B0604030504040204" pitchFamily="34" charset="-120"/>
            </a:endParaRPr>
          </a:p>
        </p:txBody>
      </p:sp>
      <p:sp>
        <p:nvSpPr>
          <p:cNvPr id="3" name="日期預留位置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rtl="0"/>
            <a:fld id="{0983028C-0BB7-4C61-9671-DFAF7F041764}" type="datetime2">
              <a:rPr lang="zh-TW" altLang="en-US" smtClean="0">
                <a:latin typeface="Microsoft JhengHei UI" panose="020B0604030504040204" pitchFamily="34" charset="-120"/>
                <a:ea typeface="Microsoft JhengHei UI" panose="020B0604030504040204" pitchFamily="34" charset="-120"/>
              </a:rPr>
              <a:pPr rtl="0"/>
              <a:t>2024年4月23日</a:t>
            </a:fld>
            <a:endParaRPr lang="zh-TW" altLang="en-US" dirty="0">
              <a:latin typeface="Microsoft JhengHei UI" panose="020B0604030504040204" pitchFamily="34" charset="-120"/>
              <a:ea typeface="Microsoft JhengHei UI" panose="020B0604030504040204" pitchFamily="34" charset="-120"/>
            </a:endParaRPr>
          </a:p>
        </p:txBody>
      </p:sp>
      <p:sp>
        <p:nvSpPr>
          <p:cNvPr id="4" name="頁尾預留位置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rtl="0"/>
            <a:endParaRPr lang="zh-TW" altLang="en-US" dirty="0">
              <a:latin typeface="Microsoft JhengHei UI" panose="020B0604030504040204" pitchFamily="34" charset="-120"/>
              <a:ea typeface="Microsoft JhengHei UI" panose="020B0604030504040204" pitchFamily="34" charset="-120"/>
            </a:endParaRPr>
          </a:p>
        </p:txBody>
      </p:sp>
      <p:sp>
        <p:nvSpPr>
          <p:cNvPr id="5" name="投影片編號預留位置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rtl="0"/>
            <a:fld id="{A446DCAE-1661-43FF-8A44-43DAFDC1FD90}" type="slidenum">
              <a:rPr lang="en-US" altLang="zh-TW" smtClean="0">
                <a:latin typeface="Microsoft JhengHei UI" panose="020B0604030504040204" pitchFamily="34" charset="-120"/>
                <a:ea typeface="Microsoft JhengHei UI" panose="020B0604030504040204" pitchFamily="34" charset="-120"/>
              </a:rPr>
              <a:pPr rtl="0"/>
              <a:t>‹#›</a:t>
            </a:fld>
            <a:endParaRPr lang="zh-TW" altLang="en-US" dirty="0">
              <a:latin typeface="Microsoft JhengHei UI" panose="020B0604030504040204" pitchFamily="34" charset="-120"/>
              <a:ea typeface="Microsoft JhengHei UI" panose="020B0604030504040204" pitchFamily="34" charset="-120"/>
            </a:endParaRPr>
          </a:p>
        </p:txBody>
      </p:sp>
    </p:spTree>
    <p:extLst>
      <p:ext uri="{BB962C8B-B14F-4D97-AF65-F5344CB8AC3E}">
        <p14:creationId xmlns:p14="http://schemas.microsoft.com/office/powerpoint/2010/main" xmlns=""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Microsoft JhengHei UI" panose="020B0604030504040204" pitchFamily="34" charset="-120"/>
                <a:ea typeface="Microsoft JhengHei UI" panose="020B0604030504040204" pitchFamily="34" charset="-120"/>
              </a:defRPr>
            </a:lvl1pPr>
          </a:lstStyle>
          <a:p>
            <a:endParaRPr lang="zh-TW" altLang="en-US" dirty="0"/>
          </a:p>
        </p:txBody>
      </p:sp>
      <p:sp>
        <p:nvSpPr>
          <p:cNvPr id="3" name="日期預留位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Microsoft JhengHei UI" panose="020B0604030504040204" pitchFamily="34" charset="-120"/>
                <a:ea typeface="Microsoft JhengHei UI" panose="020B0604030504040204" pitchFamily="34" charset="-120"/>
              </a:defRPr>
            </a:lvl1pPr>
          </a:lstStyle>
          <a:p>
            <a:fld id="{FD9DDF99-8551-4748-A0EB-D0AE734518EE}" type="datetime2">
              <a:rPr lang="zh-TW" altLang="en-US" smtClean="0"/>
              <a:pPr/>
              <a:t>2024年4月23日</a:t>
            </a:fld>
            <a:endParaRPr lang="zh-TW" altLang="en-US" dirty="0"/>
          </a:p>
        </p:txBody>
      </p:sp>
      <p:sp>
        <p:nvSpPr>
          <p:cNvPr id="4" name="投影片影像預留位置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pPr rtl="0"/>
            <a:endParaRPr lang="zh-TW" altLang="en-US" dirty="0"/>
          </a:p>
        </p:txBody>
      </p:sp>
      <p:sp>
        <p:nvSpPr>
          <p:cNvPr id="5" name="備忘稿預留位置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6" name="頁尾預留位置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Microsoft JhengHei UI" panose="020B0604030504040204" pitchFamily="34" charset="-120"/>
                <a:ea typeface="Microsoft JhengHei UI" panose="020B0604030504040204" pitchFamily="34" charset="-120"/>
              </a:defRPr>
            </a:lvl1pPr>
          </a:lstStyle>
          <a:p>
            <a:endParaRPr lang="zh-TW" altLang="en-US" dirty="0"/>
          </a:p>
        </p:txBody>
      </p:sp>
      <p:sp>
        <p:nvSpPr>
          <p:cNvPr id="7" name="投影片編號預留位置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Microsoft JhengHei UI" panose="020B0604030504040204" pitchFamily="34" charset="-120"/>
                <a:ea typeface="Microsoft JhengHei UI" panose="020B0604030504040204" pitchFamily="34" charset="-120"/>
              </a:defRPr>
            </a:lvl1pPr>
          </a:lstStyle>
          <a:p>
            <a:fld id="{69C971FF-EF28-4195-A575-329446EFAA55}" type="slidenum">
              <a:rPr lang="en-US" altLang="zh-TW" smtClean="0"/>
              <a:pPr/>
              <a:t>‹#›</a:t>
            </a:fld>
            <a:endParaRPr lang="zh-TW" altLang="en-US" dirty="0"/>
          </a:p>
        </p:txBody>
      </p:sp>
    </p:spTree>
    <p:extLst>
      <p:ext uri="{BB962C8B-B14F-4D97-AF65-F5344CB8AC3E}">
        <p14:creationId xmlns:p14="http://schemas.microsoft.com/office/powerpoint/2010/main" xmlns=""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icrosoft JhengHei UI" panose="020B0604030504040204" pitchFamily="34" charset="-120"/>
        <a:ea typeface="Microsoft JhengHei UI" panose="020B0604030504040204" pitchFamily="34" charset="-120"/>
        <a:cs typeface="+mn-cs"/>
      </a:defRPr>
    </a:lvl1pPr>
    <a:lvl2pPr marL="457200" algn="l" defTabSz="914400" rtl="0" eaLnBrk="1" latinLnBrk="0" hangingPunct="1">
      <a:defRPr sz="1200" kern="1200">
        <a:solidFill>
          <a:schemeClr val="tx1">
            <a:lumMod val="50000"/>
          </a:schemeClr>
        </a:solidFill>
        <a:latin typeface="Microsoft JhengHei UI" panose="020B0604030504040204" pitchFamily="34" charset="-120"/>
        <a:ea typeface="Microsoft JhengHei UI" panose="020B0604030504040204" pitchFamily="34" charset="-120"/>
        <a:cs typeface="+mn-cs"/>
      </a:defRPr>
    </a:lvl2pPr>
    <a:lvl3pPr marL="914400" algn="l" defTabSz="914400" rtl="0" eaLnBrk="1" latinLnBrk="0" hangingPunct="1">
      <a:defRPr sz="1200" kern="1200">
        <a:solidFill>
          <a:schemeClr val="tx1">
            <a:lumMod val="50000"/>
          </a:schemeClr>
        </a:solidFill>
        <a:latin typeface="Microsoft JhengHei UI" panose="020B0604030504040204" pitchFamily="34" charset="-120"/>
        <a:ea typeface="Microsoft JhengHei UI" panose="020B0604030504040204" pitchFamily="34" charset="-120"/>
        <a:cs typeface="+mn-cs"/>
      </a:defRPr>
    </a:lvl3pPr>
    <a:lvl4pPr marL="1371600" algn="l" defTabSz="914400" rtl="0" eaLnBrk="1" latinLnBrk="0" hangingPunct="1">
      <a:defRPr sz="1200" kern="1200">
        <a:solidFill>
          <a:schemeClr val="tx1">
            <a:lumMod val="50000"/>
          </a:schemeClr>
        </a:solidFill>
        <a:latin typeface="Microsoft JhengHei UI" panose="020B0604030504040204" pitchFamily="34" charset="-120"/>
        <a:ea typeface="Microsoft JhengHei UI" panose="020B0604030504040204" pitchFamily="34" charset="-120"/>
        <a:cs typeface="+mn-cs"/>
      </a:defRPr>
    </a:lvl4pPr>
    <a:lvl5pPr marL="1828800" algn="l" defTabSz="914400" rtl="0" eaLnBrk="1" latinLnBrk="0" hangingPunct="1">
      <a:defRPr sz="1200" kern="1200">
        <a:solidFill>
          <a:schemeClr val="tx1">
            <a:lumMod val="50000"/>
          </a:schemeClr>
        </a:solidFill>
        <a:latin typeface="Microsoft JhengHei UI" panose="020B0604030504040204" pitchFamily="34" charset="-120"/>
        <a:ea typeface="Microsoft JhengHei UI" panose="020B0604030504040204" pitchFamily="34"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69C971FF-EF28-4195-A575-329446EFAA55}" type="slidenum">
              <a:rPr lang="en-US" altLang="zh-TW" smtClean="0"/>
              <a:pPr/>
              <a:t>1</a:t>
            </a:fld>
            <a:endParaRPr lang="zh-TW" altLang="en-US" dirty="0"/>
          </a:p>
        </p:txBody>
      </p:sp>
    </p:spTree>
    <p:extLst>
      <p:ext uri="{BB962C8B-B14F-4D97-AF65-F5344CB8AC3E}">
        <p14:creationId xmlns:p14="http://schemas.microsoft.com/office/powerpoint/2010/main" xmlns="" val="13948807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rtlCol="0"/>
          <a:lstStyle/>
          <a:p>
            <a:pPr marL="0" marR="0" indent="0" algn="l" defTabSz="914400" rtl="0" eaLnBrk="1" fontAlgn="auto" latinLnBrk="0" hangingPunct="1">
              <a:lnSpc>
                <a:spcPct val="100000"/>
              </a:lnSpc>
              <a:spcBef>
                <a:spcPts val="0"/>
              </a:spcBef>
              <a:spcAft>
                <a:spcPts val="0"/>
              </a:spcAft>
              <a:buClrTx/>
              <a:buSzTx/>
              <a:buFontTx/>
              <a:buNone/>
              <a:tabLst/>
              <a:defRPr/>
            </a:pPr>
            <a:r>
              <a:rPr lang="zh-TW"/>
              <a:t>插入您國家/地區的地圖。</a:t>
            </a:r>
          </a:p>
          <a:p>
            <a:pPr rtl="0"/>
            <a:endParaRPr lang="en-US" dirty="0"/>
          </a:p>
        </p:txBody>
      </p:sp>
      <p:sp>
        <p:nvSpPr>
          <p:cNvPr id="4" name="投影片編號預留位置 3"/>
          <p:cNvSpPr>
            <a:spLocks noGrp="1"/>
          </p:cNvSpPr>
          <p:nvPr>
            <p:ph type="sldNum" sz="quarter" idx="10"/>
          </p:nvPr>
        </p:nvSpPr>
        <p:spPr/>
        <p:txBody>
          <a:bodyPr rtlCol="0"/>
          <a:lstStyle/>
          <a:p>
            <a:pPr rtl="0"/>
            <a:fld id="{69C971FF-EF28-4195-A575-329446EFAA55}" type="slidenum">
              <a:rPr lang="en-US" smtClean="0"/>
              <a:pPr rtl="0"/>
              <a:t>3</a:t>
            </a:fld>
            <a:endParaRPr lang="en-US"/>
          </a:p>
        </p:txBody>
      </p:sp>
    </p:spTree>
    <p:extLst>
      <p:ext uri="{BB962C8B-B14F-4D97-AF65-F5344CB8AC3E}">
        <p14:creationId xmlns:p14="http://schemas.microsoft.com/office/powerpoint/2010/main" xmlns="" val="2401524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7BDC6AAC-F95E-4906-AEAB-471C61C2BA4B}" type="slidenum">
              <a:rPr lang="zh-TW" altLang="en-US" smtClean="0"/>
              <a:pPr/>
              <a:t>36</a:t>
            </a:fld>
            <a:endParaRPr lang="zh-TW" altLang="en-US"/>
          </a:p>
        </p:txBody>
      </p:sp>
    </p:spTree>
    <p:extLst>
      <p:ext uri="{BB962C8B-B14F-4D97-AF65-F5344CB8AC3E}">
        <p14:creationId xmlns:p14="http://schemas.microsoft.com/office/powerpoint/2010/main" xmlns="" val="365098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6" name="手繪多邊形 6"/>
          <p:cNvSpPr>
            <a:spLocks noEditPoints="1"/>
          </p:cNvSpPr>
          <p:nvPr/>
        </p:nvSpPr>
        <p:spPr bwMode="auto">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lvl="0" rtl="0"/>
            <a:endParaRPr lang="zh-TW" altLang="en-US" dirty="0">
              <a:solidFill>
                <a:schemeClr val="lt1"/>
              </a:solidFill>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ctrTitle"/>
          </p:nvPr>
        </p:nvSpPr>
        <p:spPr>
          <a:xfrm>
            <a:off x="1217613" y="1828799"/>
            <a:ext cx="9753600" cy="3048001"/>
          </a:xfrm>
        </p:spPr>
        <p:txBody>
          <a:bodyPr rtlCol="0">
            <a:normAutofit/>
          </a:bodyPr>
          <a:lstStyle>
            <a:lvl1pPr>
              <a:defRPr sz="4400"/>
            </a:lvl1pPr>
          </a:lstStyle>
          <a:p>
            <a:pPr rtl="0"/>
            <a:r>
              <a:rPr lang="zh-TW" altLang="en-US"/>
              <a:t>按一下以編輯母片標題樣式</a:t>
            </a:r>
            <a:endParaRPr lang="zh-TW" altLang="en-US" dirty="0"/>
          </a:p>
        </p:txBody>
      </p:sp>
      <p:sp>
        <p:nvSpPr>
          <p:cNvPr id="3" name="副標題 2"/>
          <p:cNvSpPr>
            <a:spLocks noGrp="1"/>
          </p:cNvSpPr>
          <p:nvPr>
            <p:ph type="subTitle" idx="1"/>
          </p:nvPr>
        </p:nvSpPr>
        <p:spPr>
          <a:xfrm>
            <a:off x="1217614" y="5029200"/>
            <a:ext cx="7848600" cy="1143000"/>
          </a:xfrm>
        </p:spPr>
        <p:txBody>
          <a:bodyPr rtlCol="0">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zh-TW" altLang="en-US"/>
              <a:t>按一下以編輯母片子標題樣式</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A33FB231-D18D-439B-A139-37EE026302E1}" type="datetime2">
              <a:rPr lang="zh-TW" altLang="en-US" smtClean="0"/>
              <a:pPr/>
              <a:t>2024年4月23日</a:t>
            </a:fld>
            <a:endParaRPr lang="zh-TW" altLang="en-US" dirty="0"/>
          </a:p>
        </p:txBody>
      </p:sp>
      <p:sp>
        <p:nvSpPr>
          <p:cNvPr id="7" name="投影片編號預留位置 6"/>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22236718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p:txBody>
          <a:bodyPr vert="eaVert" rtlCol="0"/>
          <a:lstStyle>
            <a:lvl5pPr>
              <a:defRPr/>
            </a:lvl5pPr>
            <a:lvl6pPr>
              <a:defRPr/>
            </a:lvl6pPr>
            <a:lvl7pPr>
              <a:defRPr baseline="0"/>
            </a:lvl7pPr>
            <a:lvl8pPr>
              <a:defRPr baseline="0"/>
            </a:lvl8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328A6C30-3C0C-4E9E-97ED-39D144FBA431}" type="datetime2">
              <a:rPr lang="zh-TW" altLang="en-US" smtClean="0"/>
              <a:pPr/>
              <a:t>2024年4月23日</a:t>
            </a:fld>
            <a:endParaRPr lang="zh-TW" altLang="en-US" dirty="0"/>
          </a:p>
        </p:txBody>
      </p:sp>
      <p:sp>
        <p:nvSpPr>
          <p:cNvPr id="6" name="投影片編號預留位置 5"/>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42874557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6898" y="685800"/>
            <a:ext cx="2134315" cy="5486400"/>
          </a:xfrm>
        </p:spPr>
        <p:txBody>
          <a:bodyPr vert="eaVert" rtlCol="0"/>
          <a:lstStyle/>
          <a:p>
            <a:pPr rtl="0"/>
            <a:r>
              <a:rPr lang="zh-TW" altLang="en-US"/>
              <a:t>按一下以編輯母片標題樣式</a:t>
            </a:r>
            <a:endParaRPr lang="zh-TW" altLang="en-US" dirty="0"/>
          </a:p>
        </p:txBody>
      </p:sp>
      <p:sp>
        <p:nvSpPr>
          <p:cNvPr id="3" name="直排文字預留位置 2"/>
          <p:cNvSpPr>
            <a:spLocks noGrp="1"/>
          </p:cNvSpPr>
          <p:nvPr>
            <p:ph type="body" orient="vert" idx="1"/>
          </p:nvPr>
        </p:nvSpPr>
        <p:spPr>
          <a:xfrm>
            <a:off x="1217613" y="685800"/>
            <a:ext cx="7416138" cy="5486400"/>
          </a:xfrm>
        </p:spPr>
        <p:txBody>
          <a:bodyPr vert="eaVert" rtlCol="0"/>
          <a:lstStyle>
            <a:lvl5pPr>
              <a:defRPr/>
            </a:lvl5pPr>
            <a:lvl6pPr>
              <a:defRPr/>
            </a:lvl6pPr>
            <a:lvl7pPr>
              <a:defRPr/>
            </a:lvl7pPr>
            <a:lvl8pPr>
              <a:defRPr/>
            </a:lvl8pPr>
            <a:lvl9pPr>
              <a:defRPr/>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532842DF-7CDB-4D20-B247-903D943B3F4C}" type="datetime2">
              <a:rPr lang="zh-TW" altLang="en-US" smtClean="0"/>
              <a:pPr/>
              <a:t>2024年4月23日</a:t>
            </a:fld>
            <a:endParaRPr lang="zh-TW" altLang="en-US" dirty="0"/>
          </a:p>
        </p:txBody>
      </p:sp>
      <p:sp>
        <p:nvSpPr>
          <p:cNvPr id="6" name="投影片編號預留位置 5"/>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123921951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idx="1"/>
          </p:nvPr>
        </p:nvSpPr>
        <p:spPr/>
        <p:txBody>
          <a:bodyPr rtlCol="0"/>
          <a:lstStyle>
            <a:lvl5pPr>
              <a:defRPr/>
            </a:lvl5pPr>
            <a:lvl6pPr>
              <a:defRPr/>
            </a:lvl6pPr>
            <a:lvl7pPr>
              <a:defRPr baseline="0"/>
            </a:lvl7pPr>
            <a:lvl8pPr>
              <a:defRPr baseline="0"/>
            </a:lvl8pPr>
            <a:lvl9pPr>
              <a:defRPr baseline="0"/>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BEF98DF4-8D2C-42D9-97EC-9C8617E3E9CE}" type="datetime2">
              <a:rPr lang="zh-TW" altLang="en-US" smtClean="0"/>
              <a:pPr/>
              <a:t>2024年4月23日</a:t>
            </a:fld>
            <a:endParaRPr lang="zh-TW" altLang="en-US" dirty="0"/>
          </a:p>
        </p:txBody>
      </p:sp>
      <p:sp>
        <p:nvSpPr>
          <p:cNvPr id="6" name="投影片編號預留位置 5"/>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67015062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1217614" y="3429000"/>
            <a:ext cx="9753600" cy="2362199"/>
          </a:xfrm>
        </p:spPr>
        <p:txBody>
          <a:bodyPr rtlCol="0" anchor="b">
            <a:normAutofit/>
          </a:bodyPr>
          <a:lstStyle>
            <a:lvl1pPr algn="l">
              <a:defRPr sz="4400" b="0" cap="all"/>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13150" y="685801"/>
            <a:ext cx="7853063" cy="1142999"/>
          </a:xfrm>
        </p:spPr>
        <p:txBody>
          <a:bodyPr rtlCol="0"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zh-TW" altLang="en-US"/>
              <a:t>編輯母片文字樣式</a:t>
            </a:r>
          </a:p>
        </p:txBody>
      </p:sp>
      <p:sp>
        <p:nvSpPr>
          <p:cNvPr id="5" name="頁尾預留位置 4"/>
          <p:cNvSpPr>
            <a:spLocks noGrp="1"/>
          </p:cNvSpPr>
          <p:nvPr>
            <p:ph type="ftr" sz="quarter" idx="11"/>
          </p:nvPr>
        </p:nvSpPr>
        <p:spPr/>
        <p:txBody>
          <a:bodyPr rtlCol="0"/>
          <a:lstStyle/>
          <a:p>
            <a:pPr rtl="0"/>
            <a:r>
              <a:rPr lang="zh-TW" altLang="en-US" dirty="0"/>
              <a:t>新增頁尾</a:t>
            </a:r>
          </a:p>
        </p:txBody>
      </p:sp>
      <p:sp>
        <p:nvSpPr>
          <p:cNvPr id="4" name="日期預留位置 3"/>
          <p:cNvSpPr>
            <a:spLocks noGrp="1"/>
          </p:cNvSpPr>
          <p:nvPr>
            <p:ph type="dt" sz="half" idx="10"/>
          </p:nvPr>
        </p:nvSpPr>
        <p:spPr/>
        <p:txBody>
          <a:bodyPr rtlCol="0"/>
          <a:lstStyle>
            <a:lvl1pPr>
              <a:defRPr/>
            </a:lvl1pPr>
          </a:lstStyle>
          <a:p>
            <a:fld id="{A23E08BC-106E-4A7A-B6F8-14FDC05E0E16}" type="datetime2">
              <a:rPr lang="zh-TW" altLang="en-US" smtClean="0"/>
              <a:pPr/>
              <a:t>2024年4月23日</a:t>
            </a:fld>
            <a:endParaRPr lang="zh-TW" altLang="en-US" dirty="0"/>
          </a:p>
        </p:txBody>
      </p:sp>
      <p:sp>
        <p:nvSpPr>
          <p:cNvPr id="6" name="投影片編號預留位置 5"/>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10336247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3" name="內容預留位置 2"/>
          <p:cNvSpPr>
            <a:spLocks noGrp="1"/>
          </p:cNvSpPr>
          <p:nvPr>
            <p:ph sz="half" idx="1"/>
          </p:nvPr>
        </p:nvSpPr>
        <p:spPr>
          <a:xfrm>
            <a:off x="12332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內容預留位置 3"/>
          <p:cNvSpPr>
            <a:spLocks noGrp="1"/>
          </p:cNvSpPr>
          <p:nvPr>
            <p:ph sz="half" idx="2"/>
          </p:nvPr>
        </p:nvSpPr>
        <p:spPr>
          <a:xfrm>
            <a:off x="6262479" y="1828800"/>
            <a:ext cx="4708734" cy="4343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FAA17F38-B560-4F3C-8E6B-36A1BC9BEFAF}" type="datetime2">
              <a:rPr lang="zh-TW" altLang="en-US" smtClean="0"/>
              <a:pPr/>
              <a:t>2024年4月23日</a:t>
            </a:fld>
            <a:endParaRPr lang="zh-TW" altLang="en-US" dirty="0"/>
          </a:p>
        </p:txBody>
      </p:sp>
      <p:sp>
        <p:nvSpPr>
          <p:cNvPr id="7" name="投影片編號預留位置 6"/>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27304538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p:cNvSpPr>
            <a:spLocks noGrp="1"/>
          </p:cNvSpPr>
          <p:nvPr>
            <p:ph type="title"/>
          </p:nvPr>
        </p:nvSpPr>
        <p:spPr>
          <a:xfrm>
            <a:off x="1217614" y="274638"/>
            <a:ext cx="9753600" cy="1325562"/>
          </a:xfrm>
        </p:spPr>
        <p:txBody>
          <a:bodyPr rtlCol="0"/>
          <a:lstStyle>
            <a:lvl1pPr>
              <a:defRPr/>
            </a:lvl1pPr>
          </a:lstStyle>
          <a:p>
            <a:pPr rtl="0"/>
            <a:r>
              <a:rPr lang="zh-TW" altLang="en-US"/>
              <a:t>按一下以編輯母片標題樣式</a:t>
            </a:r>
            <a:endParaRPr lang="zh-TW" altLang="en-US" dirty="0"/>
          </a:p>
        </p:txBody>
      </p:sp>
      <p:sp>
        <p:nvSpPr>
          <p:cNvPr id="3" name="文字預留位置 2"/>
          <p:cNvSpPr>
            <a:spLocks noGrp="1"/>
          </p:cNvSpPr>
          <p:nvPr>
            <p:ph type="body" idx="1"/>
          </p:nvPr>
        </p:nvSpPr>
        <p:spPr>
          <a:xfrm>
            <a:off x="121761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編輯母片文字樣式</a:t>
            </a:r>
          </a:p>
        </p:txBody>
      </p:sp>
      <p:sp>
        <p:nvSpPr>
          <p:cNvPr id="4" name="內容預留位置 3"/>
          <p:cNvSpPr>
            <a:spLocks noGrp="1"/>
          </p:cNvSpPr>
          <p:nvPr>
            <p:ph sz="half" idx="2"/>
          </p:nvPr>
        </p:nvSpPr>
        <p:spPr>
          <a:xfrm>
            <a:off x="121761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5" name="文字預留位置 4"/>
          <p:cNvSpPr>
            <a:spLocks noGrp="1"/>
          </p:cNvSpPr>
          <p:nvPr>
            <p:ph type="body" sz="quarter" idx="3"/>
          </p:nvPr>
        </p:nvSpPr>
        <p:spPr>
          <a:xfrm>
            <a:off x="6262054" y="1828799"/>
            <a:ext cx="4709160" cy="838201"/>
          </a:xfrm>
        </p:spPr>
        <p:txBody>
          <a:bodyPr rtlCol="0"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zh-TW" altLang="en-US"/>
              <a:t>編輯母片文字樣式</a:t>
            </a:r>
          </a:p>
        </p:txBody>
      </p:sp>
      <p:sp>
        <p:nvSpPr>
          <p:cNvPr id="6" name="內容預留位置 5"/>
          <p:cNvSpPr>
            <a:spLocks noGrp="1"/>
          </p:cNvSpPr>
          <p:nvPr>
            <p:ph sz="quarter" idx="4"/>
          </p:nvPr>
        </p:nvSpPr>
        <p:spPr>
          <a:xfrm>
            <a:off x="6262054" y="2743200"/>
            <a:ext cx="4709160" cy="3428999"/>
          </a:xfrm>
        </p:spPr>
        <p:txBody>
          <a:bodyPr rtlCol="0">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8" name="頁尾預留位置 7"/>
          <p:cNvSpPr>
            <a:spLocks noGrp="1"/>
          </p:cNvSpPr>
          <p:nvPr>
            <p:ph type="ftr" sz="quarter" idx="11"/>
          </p:nvPr>
        </p:nvSpPr>
        <p:spPr/>
        <p:txBody>
          <a:bodyPr rtlCol="0"/>
          <a:lstStyle/>
          <a:p>
            <a:pPr rtl="0"/>
            <a:r>
              <a:rPr lang="zh-TW" altLang="en-US" dirty="0"/>
              <a:t>新增頁尾</a:t>
            </a:r>
          </a:p>
        </p:txBody>
      </p:sp>
      <p:sp>
        <p:nvSpPr>
          <p:cNvPr id="7" name="日期預留位置 6"/>
          <p:cNvSpPr>
            <a:spLocks noGrp="1"/>
          </p:cNvSpPr>
          <p:nvPr>
            <p:ph type="dt" sz="half" idx="10"/>
          </p:nvPr>
        </p:nvSpPr>
        <p:spPr/>
        <p:txBody>
          <a:bodyPr rtlCol="0"/>
          <a:lstStyle>
            <a:lvl1pPr>
              <a:defRPr/>
            </a:lvl1pPr>
          </a:lstStyle>
          <a:p>
            <a:fld id="{60BB7E3A-8342-49DF-BBD1-83A4A51F6172}" type="datetime2">
              <a:rPr lang="zh-TW" altLang="en-US" smtClean="0"/>
              <a:pPr/>
              <a:t>2024年4月23日</a:t>
            </a:fld>
            <a:endParaRPr lang="zh-TW" altLang="en-US" dirty="0"/>
          </a:p>
        </p:txBody>
      </p:sp>
      <p:sp>
        <p:nvSpPr>
          <p:cNvPr id="9" name="投影片編號預留位置 8"/>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344210522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rtlCol="0"/>
          <a:lstStyle/>
          <a:p>
            <a:pPr rtl="0"/>
            <a:r>
              <a:rPr lang="zh-TW" altLang="en-US"/>
              <a:t>按一下以編輯母片標題樣式</a:t>
            </a:r>
            <a:endParaRPr lang="zh-TW" altLang="en-US" dirty="0"/>
          </a:p>
        </p:txBody>
      </p:sp>
      <p:sp>
        <p:nvSpPr>
          <p:cNvPr id="4" name="頁尾預留位置 3"/>
          <p:cNvSpPr>
            <a:spLocks noGrp="1"/>
          </p:cNvSpPr>
          <p:nvPr>
            <p:ph type="ftr" sz="quarter" idx="11"/>
          </p:nvPr>
        </p:nvSpPr>
        <p:spPr/>
        <p:txBody>
          <a:bodyPr rtlCol="0"/>
          <a:lstStyle/>
          <a:p>
            <a:pPr rtl="0"/>
            <a:r>
              <a:rPr lang="zh-TW" altLang="en-US" dirty="0"/>
              <a:t>新增頁尾</a:t>
            </a:r>
          </a:p>
        </p:txBody>
      </p:sp>
      <p:sp>
        <p:nvSpPr>
          <p:cNvPr id="3" name="日期預留位置 2"/>
          <p:cNvSpPr>
            <a:spLocks noGrp="1"/>
          </p:cNvSpPr>
          <p:nvPr>
            <p:ph type="dt" sz="half" idx="10"/>
          </p:nvPr>
        </p:nvSpPr>
        <p:spPr/>
        <p:txBody>
          <a:bodyPr rtlCol="0"/>
          <a:lstStyle>
            <a:lvl1pPr>
              <a:defRPr/>
            </a:lvl1pPr>
          </a:lstStyle>
          <a:p>
            <a:fld id="{754A7D05-9BB2-487E-90FC-B7C128233C0A}" type="datetime2">
              <a:rPr lang="zh-TW" altLang="en-US" smtClean="0"/>
              <a:pPr/>
              <a:t>2024年4月23日</a:t>
            </a:fld>
            <a:endParaRPr lang="zh-TW" altLang="en-US" dirty="0"/>
          </a:p>
        </p:txBody>
      </p:sp>
      <p:sp>
        <p:nvSpPr>
          <p:cNvPr id="5" name="投影片編號預留位置 4"/>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41390682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頁尾預留位置 2"/>
          <p:cNvSpPr>
            <a:spLocks noGrp="1"/>
          </p:cNvSpPr>
          <p:nvPr>
            <p:ph type="ftr" sz="quarter" idx="11"/>
          </p:nvPr>
        </p:nvSpPr>
        <p:spPr/>
        <p:txBody>
          <a:bodyPr rtlCol="0"/>
          <a:lstStyle/>
          <a:p>
            <a:pPr rtl="0"/>
            <a:r>
              <a:rPr lang="zh-TW" altLang="en-US" dirty="0"/>
              <a:t>新增頁尾</a:t>
            </a:r>
          </a:p>
        </p:txBody>
      </p:sp>
      <p:sp>
        <p:nvSpPr>
          <p:cNvPr id="2" name="日期預留位置 1"/>
          <p:cNvSpPr>
            <a:spLocks noGrp="1"/>
          </p:cNvSpPr>
          <p:nvPr>
            <p:ph type="dt" sz="half" idx="10"/>
          </p:nvPr>
        </p:nvSpPr>
        <p:spPr/>
        <p:txBody>
          <a:bodyPr rtlCol="0"/>
          <a:lstStyle>
            <a:lvl1pPr>
              <a:defRPr/>
            </a:lvl1pPr>
          </a:lstStyle>
          <a:p>
            <a:fld id="{7799241D-0714-49BA-89FF-14F9B50813BF}" type="datetime2">
              <a:rPr lang="zh-TW" altLang="en-US" smtClean="0"/>
              <a:pPr/>
              <a:t>2024年4月23日</a:t>
            </a:fld>
            <a:endParaRPr lang="zh-TW" altLang="en-US" dirty="0"/>
          </a:p>
        </p:txBody>
      </p:sp>
      <p:sp>
        <p:nvSpPr>
          <p:cNvPr id="4" name="投影片編號預留位置 3"/>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35297852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684213" y="685800"/>
            <a:ext cx="3886200" cy="4038600"/>
          </a:xfrm>
        </p:spPr>
        <p:txBody>
          <a:bodyPr rtlCol="0" anchor="b">
            <a:noAutofit/>
          </a:bodyPr>
          <a:lstStyle>
            <a:lvl1pPr algn="l">
              <a:lnSpc>
                <a:spcPct val="100000"/>
              </a:lnSpc>
              <a:defRPr sz="4000" b="0"/>
            </a:lvl1pPr>
          </a:lstStyle>
          <a:p>
            <a:pPr rtl="0"/>
            <a:r>
              <a:rPr lang="zh-TW" altLang="en-US"/>
              <a:t>按一下以編輯母片標題樣式</a:t>
            </a:r>
            <a:endParaRPr lang="zh-TW" altLang="en-US" dirty="0"/>
          </a:p>
        </p:txBody>
      </p:sp>
      <p:sp>
        <p:nvSpPr>
          <p:cNvPr id="3" name="內容預留位置 2"/>
          <p:cNvSpPr>
            <a:spLocks noGrp="1"/>
          </p:cNvSpPr>
          <p:nvPr>
            <p:ph idx="1"/>
          </p:nvPr>
        </p:nvSpPr>
        <p:spPr>
          <a:xfrm>
            <a:off x="5865814" y="685800"/>
            <a:ext cx="5638800" cy="5486400"/>
          </a:xfrm>
        </p:spPr>
        <p:txBody>
          <a:bodyPr rtlCol="0">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rtl="0"/>
            <a:r>
              <a:rPr lang="zh-TW" altLang="en-US"/>
              <a:t>編輯母片文字樣式</a:t>
            </a:r>
          </a:p>
          <a:p>
            <a:pPr lvl="1" rtl="0"/>
            <a:r>
              <a:rPr lang="zh-TW" altLang="en-US"/>
              <a:t>第二層</a:t>
            </a:r>
          </a:p>
          <a:p>
            <a:pPr lvl="2" rtl="0"/>
            <a:r>
              <a:rPr lang="zh-TW" altLang="en-US"/>
              <a:t>第三層</a:t>
            </a:r>
          </a:p>
          <a:p>
            <a:pPr lvl="3" rtl="0"/>
            <a:r>
              <a:rPr lang="zh-TW" altLang="en-US"/>
              <a:t>第四層</a:t>
            </a:r>
          </a:p>
          <a:p>
            <a:pPr lvl="4" rtl="0"/>
            <a:r>
              <a:rPr lang="zh-TW" altLang="en-US"/>
              <a:t>第五層</a:t>
            </a:r>
            <a:endParaRPr lang="zh-TW" altLang="en-US" dirty="0"/>
          </a:p>
        </p:txBody>
      </p:sp>
      <p:sp>
        <p:nvSpPr>
          <p:cNvPr id="4" name="文字預留位置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TW" altLang="en-US"/>
              <a:t>編輯母片文字樣式</a:t>
            </a:r>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1B6EAFD5-5833-4126-9FA1-30544B6A5A4F}" type="datetime2">
              <a:rPr lang="zh-TW" altLang="en-US" smtClean="0"/>
              <a:pPr/>
              <a:t>2024年4月23日</a:t>
            </a:fld>
            <a:endParaRPr lang="zh-TW" altLang="en-US" dirty="0"/>
          </a:p>
        </p:txBody>
      </p:sp>
      <p:sp>
        <p:nvSpPr>
          <p:cNvPr id="7" name="投影片編號預留位置 6"/>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5819888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bg>
      <p:bgPr>
        <a:solidFill>
          <a:schemeClr val="bg1"/>
        </a:solidFill>
        <a:effectLst/>
      </p:bgPr>
    </p:bg>
    <p:spTree>
      <p:nvGrpSpPr>
        <p:cNvPr id="1" name=""/>
        <p:cNvGrpSpPr/>
        <p:nvPr/>
      </p:nvGrpSpPr>
      <p:grpSpPr>
        <a:xfrm>
          <a:off x="0" y="0"/>
          <a:ext cx="0" cy="0"/>
          <a:chOff x="0" y="0"/>
          <a:chExt cx="0" cy="0"/>
        </a:xfrm>
      </p:grpSpPr>
      <p:sp>
        <p:nvSpPr>
          <p:cNvPr id="8" name="矩形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rtl="0"/>
            <a:endParaRPr lang="zh-TW" altLang="en-US" dirty="0">
              <a:latin typeface="Microsoft JhengHei UI" panose="020B0604030504040204" pitchFamily="34" charset="-120"/>
              <a:ea typeface="Microsoft JhengHei UI" panose="020B0604030504040204" pitchFamily="34" charset="-120"/>
            </a:endParaRPr>
          </a:p>
        </p:txBody>
      </p:sp>
      <p:sp>
        <p:nvSpPr>
          <p:cNvPr id="2" name="標題 1"/>
          <p:cNvSpPr>
            <a:spLocks noGrp="1"/>
          </p:cNvSpPr>
          <p:nvPr>
            <p:ph type="title"/>
          </p:nvPr>
        </p:nvSpPr>
        <p:spPr>
          <a:xfrm>
            <a:off x="684213" y="685800"/>
            <a:ext cx="3886200" cy="4038600"/>
          </a:xfrm>
        </p:spPr>
        <p:txBody>
          <a:bodyPr rtlCol="0" anchor="b">
            <a:noAutofit/>
          </a:bodyPr>
          <a:lstStyle>
            <a:lvl1pPr algn="l">
              <a:lnSpc>
                <a:spcPct val="100000"/>
              </a:lnSpc>
              <a:defRPr sz="4000" b="0"/>
            </a:lvl1pPr>
          </a:lstStyle>
          <a:p>
            <a:pPr rtl="0"/>
            <a:r>
              <a:rPr lang="zh-TW" altLang="en-US"/>
              <a:t>按一下以編輯母片標題樣式</a:t>
            </a:r>
            <a:endParaRPr lang="zh-TW" altLang="en-US" dirty="0"/>
          </a:p>
        </p:txBody>
      </p:sp>
      <p:sp>
        <p:nvSpPr>
          <p:cNvPr id="3" name="圖片預留位置 2" descr="要新增影像的空白預留位置。按一下預留位置，然後選取您要新增的影像"/>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rtlCol="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zh-TW" altLang="en-US"/>
              <a:t>按一下圖示以新增圖片</a:t>
            </a:r>
            <a:endParaRPr lang="zh-TW" altLang="en-US" dirty="0"/>
          </a:p>
        </p:txBody>
      </p:sp>
      <p:sp>
        <p:nvSpPr>
          <p:cNvPr id="4" name="文字預留位置 3"/>
          <p:cNvSpPr>
            <a:spLocks noGrp="1"/>
          </p:cNvSpPr>
          <p:nvPr>
            <p:ph type="body" sz="half" idx="2"/>
          </p:nvPr>
        </p:nvSpPr>
        <p:spPr>
          <a:xfrm>
            <a:off x="684213" y="4876800"/>
            <a:ext cx="3886200" cy="1295400"/>
          </a:xfrm>
        </p:spPr>
        <p:txBody>
          <a:bodyPr rtlCol="0">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zh-TW" altLang="en-US"/>
              <a:t>編輯母片文字樣式</a:t>
            </a:r>
          </a:p>
        </p:txBody>
      </p:sp>
      <p:sp>
        <p:nvSpPr>
          <p:cNvPr id="6" name="頁尾預留位置 5"/>
          <p:cNvSpPr>
            <a:spLocks noGrp="1"/>
          </p:cNvSpPr>
          <p:nvPr>
            <p:ph type="ftr" sz="quarter" idx="11"/>
          </p:nvPr>
        </p:nvSpPr>
        <p:spPr/>
        <p:txBody>
          <a:bodyPr rtlCol="0"/>
          <a:lstStyle/>
          <a:p>
            <a:pPr rtl="0"/>
            <a:r>
              <a:rPr lang="zh-TW" altLang="en-US" dirty="0"/>
              <a:t>新增頁尾</a:t>
            </a:r>
          </a:p>
        </p:txBody>
      </p:sp>
      <p:sp>
        <p:nvSpPr>
          <p:cNvPr id="5" name="日期預留位置 4"/>
          <p:cNvSpPr>
            <a:spLocks noGrp="1"/>
          </p:cNvSpPr>
          <p:nvPr>
            <p:ph type="dt" sz="half" idx="10"/>
          </p:nvPr>
        </p:nvSpPr>
        <p:spPr/>
        <p:txBody>
          <a:bodyPr rtlCol="0"/>
          <a:lstStyle>
            <a:lvl1pPr>
              <a:defRPr/>
            </a:lvl1pPr>
          </a:lstStyle>
          <a:p>
            <a:fld id="{5FE22A9F-ED9A-45C0-9E6A-1F36D294A737}" type="datetime2">
              <a:rPr lang="zh-TW" altLang="en-US" smtClean="0"/>
              <a:pPr/>
              <a:t>2024年4月23日</a:t>
            </a:fld>
            <a:endParaRPr lang="zh-TW" altLang="en-US" dirty="0"/>
          </a:p>
        </p:txBody>
      </p:sp>
      <p:sp>
        <p:nvSpPr>
          <p:cNvPr id="7" name="投影片編號預留位置 6"/>
          <p:cNvSpPr>
            <a:spLocks noGrp="1"/>
          </p:cNvSpPr>
          <p:nvPr>
            <p:ph type="sldNum" sz="quarter" idx="12"/>
          </p:nvPr>
        </p:nvSpPr>
        <p:spPr/>
        <p:txBody>
          <a:bodyPr rtlCol="0"/>
          <a:lstStyle/>
          <a:p>
            <a:pPr rtl="0"/>
            <a:fld id="{F36C87F6-986D-49E6-AF40-1B3A1EE8064D}" type="slidenum">
              <a:rPr lang="en-US" altLang="zh-TW" smtClean="0"/>
              <a:pPr rtl="0"/>
              <a:t>‹#›</a:t>
            </a:fld>
            <a:endParaRPr lang="zh-TW" altLang="en-US" dirty="0"/>
          </a:p>
        </p:txBody>
      </p:sp>
    </p:spTree>
    <p:extLst>
      <p:ext uri="{BB962C8B-B14F-4D97-AF65-F5344CB8AC3E}">
        <p14:creationId xmlns:p14="http://schemas.microsoft.com/office/powerpoint/2010/main" xmlns="" val="170294176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9000">
              <a:schemeClr val="bg1"/>
            </a:gs>
            <a:gs pos="40000">
              <a:schemeClr val="bg2"/>
            </a:gs>
            <a:gs pos="10000">
              <a:schemeClr val="bg1">
                <a:lumMod val="95000"/>
              </a:schemeClr>
            </a:gs>
            <a:gs pos="100000">
              <a:schemeClr val="bg2">
                <a:lumMod val="9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8" name="矩形 7"/>
          <p:cNvSpPr/>
          <p:nvPr userDrawn="1"/>
        </p:nvSpPr>
        <p:spPr bwMode="ltGray">
          <a:xfrm>
            <a:off x="1460" y="0"/>
            <a:ext cx="12188952" cy="6858000"/>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rtl="0"/>
            <a:endParaRPr lang="zh-TW" altLang="en-US" sz="2400" dirty="0">
              <a:latin typeface="Microsoft JhengHei UI" panose="020B0604030504040204" pitchFamily="34" charset="-120"/>
              <a:ea typeface="Microsoft JhengHei UI" panose="020B0604030504040204" pitchFamily="34" charset="-120"/>
            </a:endParaRPr>
          </a:p>
        </p:txBody>
      </p:sp>
      <p:sp>
        <p:nvSpPr>
          <p:cNvPr id="2" name="標題預留位置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pPr rtl="0"/>
            <a:r>
              <a:rPr lang="zh-TW" altLang="en-US" dirty="0"/>
              <a:t>按一下以編輯母片標題樣式</a:t>
            </a:r>
          </a:p>
        </p:txBody>
      </p:sp>
      <p:sp>
        <p:nvSpPr>
          <p:cNvPr id="3" name="文字預留位置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rtl="0"/>
            <a:r>
              <a:rPr lang="zh-TW" altLang="en-US" dirty="0"/>
              <a:t>按一下以編輯母片文字樣式</a:t>
            </a:r>
          </a:p>
          <a:p>
            <a:pPr lvl="1" rtl="0"/>
            <a:r>
              <a:rPr lang="zh-TW" altLang="en-US" dirty="0"/>
              <a:t>第二層</a:t>
            </a:r>
          </a:p>
          <a:p>
            <a:pPr lvl="2" rtl="0"/>
            <a:r>
              <a:rPr lang="zh-TW" altLang="en-US" dirty="0"/>
              <a:t>第三層</a:t>
            </a:r>
          </a:p>
          <a:p>
            <a:pPr lvl="3" rtl="0"/>
            <a:r>
              <a:rPr lang="zh-TW" altLang="en-US" dirty="0"/>
              <a:t>第四層</a:t>
            </a:r>
          </a:p>
          <a:p>
            <a:pPr lvl="4" rtl="0"/>
            <a:r>
              <a:rPr lang="zh-TW" altLang="en-US" dirty="0"/>
              <a:t>第五層</a:t>
            </a:r>
          </a:p>
        </p:txBody>
      </p:sp>
      <p:sp>
        <p:nvSpPr>
          <p:cNvPr id="5" name="頁尾預留位置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latin typeface="Microsoft JhengHei UI" panose="020B0604030504040204" pitchFamily="34" charset="-120"/>
                <a:ea typeface="Microsoft JhengHei UI" panose="020B0604030504040204" pitchFamily="34" charset="-120"/>
              </a:defRPr>
            </a:lvl1pPr>
          </a:lstStyle>
          <a:p>
            <a:r>
              <a:rPr lang="zh-TW" altLang="en-US" dirty="0"/>
              <a:t>新增頁尾</a:t>
            </a:r>
          </a:p>
        </p:txBody>
      </p:sp>
      <p:sp>
        <p:nvSpPr>
          <p:cNvPr id="4" name="日期預留位置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latin typeface="Microsoft JhengHei UI" panose="020B0604030504040204" pitchFamily="34" charset="-120"/>
                <a:ea typeface="Microsoft JhengHei UI" panose="020B0604030504040204" pitchFamily="34" charset="-120"/>
              </a:defRPr>
            </a:lvl1pPr>
          </a:lstStyle>
          <a:p>
            <a:fld id="{0966F0B8-55FB-422D-9F47-F06D9E75058D}" type="datetime2">
              <a:rPr lang="zh-TW" altLang="en-US" smtClean="0"/>
              <a:pPr/>
              <a:t>2024年4月23日</a:t>
            </a:fld>
            <a:endParaRPr lang="zh-TW" altLang="en-US" dirty="0"/>
          </a:p>
        </p:txBody>
      </p:sp>
      <p:sp>
        <p:nvSpPr>
          <p:cNvPr id="6" name="投影片編號預留位置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latin typeface="Microsoft JhengHei UI" panose="020B0604030504040204" pitchFamily="34" charset="-120"/>
                <a:ea typeface="Microsoft JhengHei UI" panose="020B0604030504040204" pitchFamily="34" charset="-120"/>
              </a:defRPr>
            </a:lvl1pPr>
          </a:lstStyle>
          <a:p>
            <a:fld id="{F36C87F6-986D-49E6-AF40-1B3A1EE8064D}" type="slidenum">
              <a:rPr lang="en-US" altLang="zh-TW" smtClean="0"/>
              <a:pPr/>
              <a:t>‹#›</a:t>
            </a:fld>
            <a:endParaRPr lang="zh-TW" altLang="en-US" dirty="0"/>
          </a:p>
        </p:txBody>
      </p:sp>
    </p:spTree>
    <p:extLst>
      <p:ext uri="{BB962C8B-B14F-4D97-AF65-F5344CB8AC3E}">
        <p14:creationId xmlns:p14="http://schemas.microsoft.com/office/powerpoint/2010/main" xmlns="" val="14317161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accent1">
              <a:lumMod val="50000"/>
            </a:schemeClr>
          </a:solidFill>
          <a:latin typeface="Microsoft JhengHei UI" panose="020B0604030504040204" pitchFamily="34" charset="-120"/>
          <a:ea typeface="Microsoft JhengHei UI" panose="020B0604030504040204" pitchFamily="34" charset="-120"/>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80000"/>
        <a:buFont typeface="Arial" pitchFamily="34" charset="0"/>
        <a:buChar char="•"/>
        <a:defRPr sz="2400" kern="1200">
          <a:solidFill>
            <a:schemeClr val="tx1"/>
          </a:solidFill>
          <a:latin typeface="Microsoft JhengHei UI" panose="020B0604030504040204" pitchFamily="34" charset="-120"/>
          <a:ea typeface="Microsoft JhengHei UI" panose="020B0604030504040204" pitchFamily="34" charset="-120"/>
          <a:cs typeface="+mn-cs"/>
        </a:defRPr>
      </a:lvl1pPr>
      <a:lvl2pPr marL="5029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2000" kern="1200">
          <a:solidFill>
            <a:schemeClr val="tx1"/>
          </a:solidFill>
          <a:latin typeface="Microsoft JhengHei UI" panose="020B0604030504040204" pitchFamily="34" charset="-120"/>
          <a:ea typeface="Microsoft JhengHei UI" panose="020B0604030504040204" pitchFamily="34" charset="-120"/>
          <a:cs typeface="+mn-cs"/>
        </a:defRPr>
      </a:lvl2pPr>
      <a:lvl3pPr marL="7315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800" kern="1200">
          <a:solidFill>
            <a:schemeClr val="tx1"/>
          </a:solidFill>
          <a:latin typeface="Microsoft JhengHei UI" panose="020B0604030504040204" pitchFamily="34" charset="-120"/>
          <a:ea typeface="Microsoft JhengHei UI" panose="020B0604030504040204" pitchFamily="34" charset="-120"/>
          <a:cs typeface="+mn-cs"/>
        </a:defRPr>
      </a:lvl3pPr>
      <a:lvl4pPr marL="9601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icrosoft JhengHei UI" panose="020B0604030504040204" pitchFamily="34" charset="-120"/>
          <a:ea typeface="Microsoft JhengHei UI" panose="020B0604030504040204" pitchFamily="34" charset="-120"/>
          <a:cs typeface="+mn-cs"/>
        </a:defRPr>
      </a:lvl4pPr>
      <a:lvl5pPr marL="1188720" indent="-228600" algn="l" defTabSz="914400" rtl="0" eaLnBrk="1" latinLnBrk="0" hangingPunct="1">
        <a:lnSpc>
          <a:spcPct val="90000"/>
        </a:lnSpc>
        <a:spcBef>
          <a:spcPts val="600"/>
        </a:spcBef>
        <a:buClr>
          <a:schemeClr val="accent1">
            <a:lumMod val="50000"/>
          </a:schemeClr>
        </a:buClr>
        <a:buSzPct val="80000"/>
        <a:buFont typeface="Arial" pitchFamily="34" charset="0"/>
        <a:buChar char="•"/>
        <a:defRPr sz="1600" kern="1200">
          <a:solidFill>
            <a:schemeClr val="tx1"/>
          </a:solidFill>
          <a:latin typeface="Microsoft JhengHei UI" panose="020B0604030504040204" pitchFamily="34" charset="-120"/>
          <a:ea typeface="Microsoft JhengHei UI" panose="020B0604030504040204" pitchFamily="34" charset="-120"/>
          <a:cs typeface="+mn-cs"/>
        </a:defRPr>
      </a:lvl5pPr>
      <a:lvl6pPr marL="14173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Clr>
          <a:schemeClr val="accent1">
            <a:lumMod val="50000"/>
          </a:schemeClr>
        </a:buClr>
        <a:buSzPct val="80000"/>
        <a:buFont typeface="Arial" pitchFamily="34" charset="0"/>
        <a:buChar char="•"/>
        <a:defRPr sz="1600" kern="1200">
          <a:solidFill>
            <a:schemeClr val="tx1"/>
          </a:solidFill>
          <a:latin typeface="+mn-lt"/>
          <a:ea typeface="+mn-ea"/>
          <a:cs typeface="+mn-cs"/>
        </a:defRPr>
      </a:lvl8pPr>
      <a:lvl9pPr marL="1874520" indent="0" algn="l" defTabSz="914400" rtl="0" eaLnBrk="1" latinLnBrk="0" hangingPunct="1">
        <a:spcBef>
          <a:spcPts val="600"/>
        </a:spcBef>
        <a:buClr>
          <a:schemeClr val="accent1">
            <a:lumMod val="50000"/>
          </a:schemeClr>
        </a:buClr>
        <a:buSzPct val="80000"/>
        <a:buFont typeface="Arial" pitchFamily="34" charset="0"/>
        <a:buNone/>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61.wav"/></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1.wav"/><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audio" Target="../media/audio41.wav"/></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51.wav"/></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1.wav"/></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1.wav"/></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5.wav"/><Relationship Id="rId1" Type="http://schemas.openxmlformats.org/officeDocument/2006/relationships/slideLayout" Target="../slideLayouts/slideLayout2.xml"/><Relationship Id="rId6" Type="http://schemas.openxmlformats.org/officeDocument/2006/relationships/audio" Target="../media/audio51.wav"/><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1.wav"/><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1.wav"/><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1.wav"/><Relationship Id="rId4" Type="http://schemas.openxmlformats.org/officeDocument/2006/relationships/image" Target="../media/image31.gif"/></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audio" Target="../media/audio21.wav"/><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7.wav"/><Relationship Id="rId1" Type="http://schemas.openxmlformats.org/officeDocument/2006/relationships/slideLayout" Target="../slideLayouts/slideLayout2.xml"/><Relationship Id="rId4" Type="http://schemas.openxmlformats.org/officeDocument/2006/relationships/audio" Target="../media/audio71.wav"/></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audio" Target="../media/audio61.wav"/></Relationships>
</file>

<file path=ppt/slides/_rels/slide3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audio" Target="../media/audio4.wav"/><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zh.wikipedia.org/wiki/%E4%B8%AD%E5%9C%8B" TargetMode="External"/><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audio" Target="../media/audio31.wav"/><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audio" Target="../media/audio3.wav"/><Relationship Id="rId1" Type="http://schemas.openxmlformats.org/officeDocument/2006/relationships/slideLayout" Target="../slideLayouts/slideLayout2.xml"/><Relationship Id="rId5" Type="http://schemas.openxmlformats.org/officeDocument/2006/relationships/audio" Target="../media/audio31.wav"/><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31.wav"/></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audio" Target="../media/audio4.wav"/><Relationship Id="rId1" Type="http://schemas.openxmlformats.org/officeDocument/2006/relationships/slideLayout" Target="../slideLayouts/slideLayout2.xml"/><Relationship Id="rId5" Type="http://schemas.openxmlformats.org/officeDocument/2006/relationships/audio" Target="../media/audio41.wav"/><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audio" Target="../media/audio51.wav"/></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audio" Target="../media/audio6.wav"/><Relationship Id="rId1" Type="http://schemas.openxmlformats.org/officeDocument/2006/relationships/slideLayout" Target="../slideLayouts/slideLayout2.xml"/><Relationship Id="rId4" Type="http://schemas.openxmlformats.org/officeDocument/2006/relationships/audio" Target="../media/audio61.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a:xfrm>
            <a:off x="909836" y="260648"/>
            <a:ext cx="11043220" cy="2095128"/>
          </a:xfrm>
        </p:spPr>
        <p:txBody>
          <a:bodyPr rtlCol="0">
            <a:normAutofit/>
          </a:bodyPr>
          <a:lstStyle/>
          <a:p>
            <a:r>
              <a:rPr lang="en-US" altLang="zh-TW" sz="6600" b="1" dirty="0">
                <a:solidFill>
                  <a:srgbClr val="FF0000"/>
                </a:solidFill>
                <a:latin typeface="標楷體" panose="03000509000000000000" pitchFamily="65" charset="-120"/>
                <a:ea typeface="標楷體" panose="03000509000000000000" pitchFamily="65" charset="-120"/>
              </a:rPr>
              <a:t>1895</a:t>
            </a:r>
            <a:r>
              <a:rPr lang="zh-TW" altLang="zh-TW" sz="5400" b="1" dirty="0">
                <a:solidFill>
                  <a:srgbClr val="002060"/>
                </a:solidFill>
                <a:latin typeface="標楷體" panose="03000509000000000000" pitchFamily="65" charset="-120"/>
                <a:ea typeface="標楷體" panose="03000509000000000000" pitchFamily="65" charset="-120"/>
              </a:rPr>
              <a:t>乙未台灣抗日戰爭創下的首例</a:t>
            </a:r>
            <a:endParaRPr lang="zh-TW" altLang="en-US" sz="5400" b="1" dirty="0">
              <a:solidFill>
                <a:srgbClr val="002060"/>
              </a:solidFill>
              <a:latin typeface="標楷體" panose="03000509000000000000" pitchFamily="65" charset="-120"/>
              <a:ea typeface="標楷體" panose="03000509000000000000" pitchFamily="65" charset="-120"/>
            </a:endParaRPr>
          </a:p>
        </p:txBody>
      </p:sp>
      <p:sp>
        <p:nvSpPr>
          <p:cNvPr id="5" name="副標題 4"/>
          <p:cNvSpPr>
            <a:spLocks noGrp="1"/>
          </p:cNvSpPr>
          <p:nvPr>
            <p:ph type="subTitle" idx="1"/>
          </p:nvPr>
        </p:nvSpPr>
        <p:spPr>
          <a:xfrm>
            <a:off x="2205980" y="4502225"/>
            <a:ext cx="7632848" cy="1070992"/>
          </a:xfrm>
        </p:spPr>
        <p:txBody>
          <a:bodyPr rtlCol="0">
            <a:normAutofit fontScale="77500" lnSpcReduction="20000"/>
          </a:bodyPr>
          <a:lstStyle/>
          <a:p>
            <a:pPr>
              <a:lnSpc>
                <a:spcPct val="110000"/>
              </a:lnSpc>
            </a:pPr>
            <a:r>
              <a:rPr lang="zh-TW" altLang="en-US" sz="2400" b="1" dirty="0" smtClean="0">
                <a:solidFill>
                  <a:srgbClr val="C00000"/>
                </a:solidFill>
              </a:rPr>
              <a:t>         </a:t>
            </a:r>
            <a:endParaRPr lang="en-US" altLang="zh-TW" sz="2400" b="1" dirty="0">
              <a:solidFill>
                <a:srgbClr val="C00000"/>
              </a:solidFill>
            </a:endParaRPr>
          </a:p>
          <a:p>
            <a:pPr>
              <a:lnSpc>
                <a:spcPct val="110000"/>
              </a:lnSpc>
            </a:pPr>
            <a:r>
              <a:rPr lang="zh-TW" altLang="en-US" sz="2900" b="1" dirty="0">
                <a:solidFill>
                  <a:srgbClr val="C00000"/>
                </a:solidFill>
                <a:latin typeface="標楷體" panose="03000509000000000000" pitchFamily="65" charset="-120"/>
                <a:ea typeface="標楷體" panose="03000509000000000000" pitchFamily="65" charset="-120"/>
              </a:rPr>
              <a:t>主講人：</a:t>
            </a:r>
            <a:r>
              <a:rPr lang="zh-TW" altLang="zh-TW" sz="2900" dirty="0">
                <a:solidFill>
                  <a:srgbClr val="C00000"/>
                </a:solidFill>
                <a:latin typeface="標楷體" panose="03000509000000000000" pitchFamily="65" charset="-120"/>
                <a:ea typeface="標楷體" panose="03000509000000000000" pitchFamily="65" charset="-120"/>
              </a:rPr>
              <a:t>尖端科技軍事雜誌</a:t>
            </a:r>
            <a:r>
              <a:rPr lang="en-US" altLang="zh-TW" sz="2900" dirty="0">
                <a:solidFill>
                  <a:srgbClr val="C00000"/>
                </a:solidFill>
                <a:latin typeface="標楷體" panose="03000509000000000000" pitchFamily="65" charset="-120"/>
                <a:ea typeface="標楷體" panose="03000509000000000000" pitchFamily="65" charset="-120"/>
              </a:rPr>
              <a:t>    </a:t>
            </a:r>
            <a:r>
              <a:rPr lang="zh-TW" altLang="zh-TW" sz="2900" dirty="0">
                <a:latin typeface="標楷體" panose="03000509000000000000" pitchFamily="65" charset="-120"/>
                <a:ea typeface="標楷體" panose="03000509000000000000" pitchFamily="65" charset="-120"/>
              </a:rPr>
              <a:t>社</a:t>
            </a:r>
            <a:r>
              <a:rPr lang="en-US" altLang="zh-TW" sz="2900" dirty="0">
                <a:latin typeface="標楷體" panose="03000509000000000000" pitchFamily="65" charset="-120"/>
                <a:ea typeface="標楷體" panose="03000509000000000000" pitchFamily="65" charset="-120"/>
              </a:rPr>
              <a:t> </a:t>
            </a:r>
            <a:r>
              <a:rPr lang="zh-TW" altLang="en-US" sz="2900" dirty="0">
                <a:latin typeface="標楷體" panose="03000509000000000000" pitchFamily="65" charset="-120"/>
                <a:ea typeface="標楷體" panose="03000509000000000000" pitchFamily="65" charset="-120"/>
              </a:rPr>
              <a:t>長    </a:t>
            </a:r>
            <a:r>
              <a:rPr lang="zh-TW" altLang="en-US" sz="3300" b="1" dirty="0">
                <a:solidFill>
                  <a:srgbClr val="C00000"/>
                </a:solidFill>
                <a:latin typeface="標楷體" panose="03000509000000000000" pitchFamily="65" charset="-120"/>
                <a:ea typeface="標楷體" panose="03000509000000000000" pitchFamily="65" charset="-120"/>
              </a:rPr>
              <a:t>畢中和博士</a:t>
            </a:r>
          </a:p>
        </p:txBody>
      </p:sp>
      <p:pic>
        <p:nvPicPr>
          <p:cNvPr id="3" name="圖片 2">
            <a:extLst>
              <a:ext uri="{FF2B5EF4-FFF2-40B4-BE49-F238E27FC236}">
                <a16:creationId xmlns:a16="http://schemas.microsoft.com/office/drawing/2014/main" xmlns="" id="{6F5B243A-53A6-40D0-948A-0D7BD3328EE2}"/>
              </a:ext>
            </a:extLst>
          </p:cNvPr>
          <p:cNvPicPr>
            <a:picLocks noChangeAspect="1"/>
          </p:cNvPicPr>
          <p:nvPr/>
        </p:nvPicPr>
        <p:blipFill>
          <a:blip r:embed="rId3"/>
          <a:stretch>
            <a:fillRect/>
          </a:stretch>
        </p:blipFill>
        <p:spPr>
          <a:xfrm>
            <a:off x="3214092" y="2641541"/>
            <a:ext cx="1961465" cy="1684898"/>
          </a:xfrm>
          <a:prstGeom prst="rect">
            <a:avLst/>
          </a:prstGeom>
        </p:spPr>
      </p:pic>
      <p:pic>
        <p:nvPicPr>
          <p:cNvPr id="9" name="圖片 8">
            <a:extLst>
              <a:ext uri="{FF2B5EF4-FFF2-40B4-BE49-F238E27FC236}">
                <a16:creationId xmlns:a16="http://schemas.microsoft.com/office/drawing/2014/main" xmlns="" id="{65888033-F0EE-4171-95BF-C6E2BD3A1DAE}"/>
              </a:ext>
            </a:extLst>
          </p:cNvPr>
          <p:cNvPicPr>
            <a:picLocks noChangeAspect="1"/>
          </p:cNvPicPr>
          <p:nvPr/>
        </p:nvPicPr>
        <p:blipFill>
          <a:blip r:embed="rId4"/>
          <a:stretch>
            <a:fillRect/>
          </a:stretch>
        </p:blipFill>
        <p:spPr>
          <a:xfrm>
            <a:off x="7013268" y="2635453"/>
            <a:ext cx="2641870" cy="1587094"/>
          </a:xfrm>
          <a:prstGeom prst="rect">
            <a:avLst/>
          </a:prstGeom>
        </p:spPr>
      </p:pic>
      <p:sp>
        <p:nvSpPr>
          <p:cNvPr id="10" name="矩形 9">
            <a:extLst>
              <a:ext uri="{FF2B5EF4-FFF2-40B4-BE49-F238E27FC236}">
                <a16:creationId xmlns:a16="http://schemas.microsoft.com/office/drawing/2014/main" xmlns="" id="{A945C053-60CF-4DF4-B5D3-B1E31BC55E11}"/>
              </a:ext>
            </a:extLst>
          </p:cNvPr>
          <p:cNvSpPr/>
          <p:nvPr/>
        </p:nvSpPr>
        <p:spPr>
          <a:xfrm>
            <a:off x="5662365" y="2996952"/>
            <a:ext cx="1019656" cy="1015663"/>
          </a:xfrm>
          <a:prstGeom prst="rect">
            <a:avLst/>
          </a:prstGeom>
        </p:spPr>
        <p:txBody>
          <a:bodyPr wrap="square">
            <a:spAutoFit/>
          </a:bodyPr>
          <a:lstStyle/>
          <a:p>
            <a:r>
              <a:rPr lang="en-US" altLang="zh-TW" sz="6000" b="1" dirty="0">
                <a:solidFill>
                  <a:srgbClr val="002060"/>
                </a:solidFill>
              </a:rPr>
              <a:t>vs</a:t>
            </a:r>
            <a:endParaRPr lang="zh-TW" altLang="en-US" sz="6000" dirty="0">
              <a:solidFill>
                <a:srgbClr val="002060"/>
              </a:solidFill>
            </a:endParaRPr>
          </a:p>
        </p:txBody>
      </p:sp>
      <p:pic>
        <p:nvPicPr>
          <p:cNvPr id="6" name="圖片 5">
            <a:extLst>
              <a:ext uri="{FF2B5EF4-FFF2-40B4-BE49-F238E27FC236}">
                <a16:creationId xmlns:a16="http://schemas.microsoft.com/office/drawing/2014/main" xmlns="" id="{C9FF6932-14C9-4C00-9CC2-DC907AFA1D5A}"/>
              </a:ext>
            </a:extLst>
          </p:cNvPr>
          <p:cNvPicPr>
            <a:picLocks noChangeAspect="1"/>
          </p:cNvPicPr>
          <p:nvPr/>
        </p:nvPicPr>
        <p:blipFill>
          <a:blip r:embed="rId5"/>
          <a:stretch>
            <a:fillRect/>
          </a:stretch>
        </p:blipFill>
        <p:spPr>
          <a:xfrm>
            <a:off x="5616208" y="5903031"/>
            <a:ext cx="1530099" cy="512065"/>
          </a:xfrm>
          <a:prstGeom prst="rect">
            <a:avLst/>
          </a:prstGeom>
        </p:spPr>
      </p:pic>
    </p:spTree>
    <p:extLst>
      <p:ext uri="{BB962C8B-B14F-4D97-AF65-F5344CB8AC3E}">
        <p14:creationId xmlns:p14="http://schemas.microsoft.com/office/powerpoint/2010/main" xmlns="" val="28870829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CABE748B-9775-49B5-A645-7BC62391FC43}"/>
              </a:ext>
            </a:extLst>
          </p:cNvPr>
          <p:cNvSpPr>
            <a:spLocks noGrp="1"/>
          </p:cNvSpPr>
          <p:nvPr>
            <p:ph type="title"/>
          </p:nvPr>
        </p:nvSpPr>
        <p:spPr>
          <a:xfrm>
            <a:off x="236496" y="1428736"/>
            <a:ext cx="10501386" cy="4382229"/>
          </a:xfrm>
        </p:spPr>
        <p:txBody>
          <a:bodyPr>
            <a:noAutofit/>
          </a:bodyPr>
          <a:lstStyle/>
          <a:p>
            <a:r>
              <a:rPr lang="zh-TW" altLang="zh-TW" sz="2000" b="1" dirty="0"/>
              <a:t>謎團</a:t>
            </a:r>
            <a:r>
              <a:rPr lang="en-US" altLang="zh-TW" sz="2000" b="1" dirty="0"/>
              <a:t>1</a:t>
            </a:r>
            <a:r>
              <a:rPr lang="zh-TW" altLang="zh-TW" sz="2000" b="1" dirty="0"/>
              <a:t>：北白川宮在新竹就被抗日軍狙擊死了，不然日本皇族為何後來要到新竹憑弔呢？（而且還怕消息走漏『請注意，是怕消息走漏』，因為都一直謊稱是得風土病。因為當年如此皇族被幹掉是相當丟臉的恥辱。）</a:t>
            </a:r>
            <a:r>
              <a:rPr lang="en-US" altLang="zh-TW" sz="2000" b="1" dirty="0"/>
              <a:t/>
            </a:r>
            <a:br>
              <a:rPr lang="en-US" altLang="zh-TW" sz="2000" b="1" dirty="0"/>
            </a:br>
            <a:r>
              <a:rPr lang="zh-TW" altLang="zh-TW" sz="2000" b="1" dirty="0"/>
              <a:t/>
            </a:r>
            <a:br>
              <a:rPr lang="zh-TW" altLang="zh-TW" sz="2000" b="1" dirty="0"/>
            </a:br>
            <a:r>
              <a:rPr lang="zh-TW" altLang="zh-TW" sz="2000" b="1" dirty="0"/>
              <a:t>台灣神社</a:t>
            </a:r>
            <a:r>
              <a:rPr lang="zh-TW" altLang="zh-TW" sz="2000" b="1" dirty="0" smtClean="0"/>
              <a:t>（</a:t>
            </a:r>
            <a:r>
              <a:rPr lang="zh-TW" altLang="en-US" sz="1800" b="1" spc="300" dirty="0" smtClean="0">
                <a:latin typeface="ＤＦ明朝体W5" pitchFamily="49" charset="-128"/>
                <a:ea typeface="ＤＦ明朝体W5" pitchFamily="49" charset="-128"/>
              </a:rPr>
              <a:t>台北市</a:t>
            </a:r>
            <a:r>
              <a:rPr lang="zh-TW" altLang="zh-TW" sz="1800" b="1" spc="300" dirty="0" smtClean="0">
                <a:latin typeface="ＤＦ明朝体W5" pitchFamily="49" charset="-128"/>
                <a:ea typeface="ＤＦ明朝体W5" pitchFamily="49" charset="-128"/>
              </a:rPr>
              <a:t>圓山</a:t>
            </a:r>
            <a:r>
              <a:rPr lang="zh-TW" altLang="zh-TW" sz="1800" b="1" spc="300" dirty="0">
                <a:latin typeface="ＤＦ明朝体W5" pitchFamily="49" charset="-128"/>
                <a:ea typeface="ＤＦ明朝体W5" pitchFamily="49" charset="-128"/>
              </a:rPr>
              <a:t>大飯店現址</a:t>
            </a:r>
            <a:r>
              <a:rPr lang="zh-TW" altLang="zh-TW" sz="2000" b="1" dirty="0"/>
              <a:t>）、台南神社，澳底征台紀念碑等三處來紀念北白川宮能久親王，並以其死亡的</a:t>
            </a:r>
            <a:r>
              <a:rPr lang="en-US" altLang="zh-TW" sz="2000" b="1" dirty="0"/>
              <a:t>10</a:t>
            </a:r>
            <a:r>
              <a:rPr lang="zh-TW" altLang="zh-TW" sz="2000" b="1" dirty="0"/>
              <a:t>月</a:t>
            </a:r>
            <a:r>
              <a:rPr lang="en-US" altLang="zh-TW" sz="2000" b="1" dirty="0"/>
              <a:t>28</a:t>
            </a:r>
            <a:r>
              <a:rPr lang="zh-TW" altLang="zh-TW" sz="2000" b="1" dirty="0"/>
              <a:t>日為國祭日，</a:t>
            </a:r>
            <a:r>
              <a:rPr lang="zh-TW" altLang="en-US" sz="2000" b="1" dirty="0"/>
              <a:t>日本統治台灣時期</a:t>
            </a:r>
            <a:r>
              <a:rPr lang="zh-TW" altLang="zh-TW" sz="2000" b="1" dirty="0"/>
              <a:t>每年全台灣都會放假一天。</a:t>
            </a:r>
            <a:r>
              <a:rPr lang="en-US" altLang="zh-TW" sz="2000" b="1" dirty="0"/>
              <a:t/>
            </a:r>
            <a:br>
              <a:rPr lang="en-US" altLang="zh-TW" sz="2000" b="1" dirty="0"/>
            </a:br>
            <a:r>
              <a:rPr lang="zh-TW" altLang="zh-TW" sz="2000" b="1" dirty="0">
                <a:solidFill>
                  <a:srgbClr val="7030A0"/>
                </a:solidFill>
              </a:rPr>
              <a:t/>
            </a:r>
            <a:br>
              <a:rPr lang="zh-TW" altLang="zh-TW" sz="2000" b="1" dirty="0">
                <a:solidFill>
                  <a:srgbClr val="7030A0"/>
                </a:solidFill>
              </a:rPr>
            </a:br>
            <a:r>
              <a:rPr lang="zh-TW" altLang="zh-TW" sz="2000" b="1" dirty="0">
                <a:solidFill>
                  <a:srgbClr val="7030A0"/>
                </a:solidFill>
              </a:rPr>
              <a:t>謎團</a:t>
            </a:r>
            <a:r>
              <a:rPr lang="en-US" altLang="zh-TW" sz="2000" b="1" dirty="0">
                <a:solidFill>
                  <a:srgbClr val="7030A0"/>
                </a:solidFill>
              </a:rPr>
              <a:t>2</a:t>
            </a:r>
            <a:r>
              <a:rPr lang="zh-TW" altLang="zh-TW" sz="2000" b="1" dirty="0">
                <a:solidFill>
                  <a:srgbClr val="7030A0"/>
                </a:solidFill>
              </a:rPr>
              <a:t>：日本官方是患得瘧疾去世，典型症狀有發燒、</a:t>
            </a:r>
            <a:r>
              <a:rPr lang="en-US" altLang="zh-TW" sz="2000" b="1" dirty="0">
                <a:solidFill>
                  <a:srgbClr val="7030A0"/>
                </a:solidFill>
              </a:rPr>
              <a:t/>
            </a:r>
            <a:br>
              <a:rPr lang="en-US" altLang="zh-TW" sz="2000" b="1" dirty="0">
                <a:solidFill>
                  <a:srgbClr val="7030A0"/>
                </a:solidFill>
              </a:rPr>
            </a:br>
            <a:r>
              <a:rPr lang="zh-TW" altLang="zh-TW" sz="2000" b="1" dirty="0">
                <a:solidFill>
                  <a:srgbClr val="7030A0"/>
                </a:solidFill>
              </a:rPr>
              <a:t>畏寒、疲倦、嘔吐和頭痛；在嚴重的病例中會引起</a:t>
            </a:r>
            <a:r>
              <a:rPr lang="en-US" altLang="zh-TW" sz="2000" b="1" dirty="0">
                <a:solidFill>
                  <a:srgbClr val="7030A0"/>
                </a:solidFill>
              </a:rPr>
              <a:t/>
            </a:r>
            <a:br>
              <a:rPr lang="en-US" altLang="zh-TW" sz="2000" b="1" dirty="0">
                <a:solidFill>
                  <a:srgbClr val="7030A0"/>
                </a:solidFill>
              </a:rPr>
            </a:br>
            <a:r>
              <a:rPr lang="zh-TW" altLang="zh-TW" sz="2000" b="1" dirty="0">
                <a:solidFill>
                  <a:srgbClr val="7030A0"/>
                </a:solidFill>
              </a:rPr>
              <a:t>黃疸、癲癇發作、昏迷或死亡。</a:t>
            </a:r>
            <a:r>
              <a:rPr lang="en-US" altLang="zh-TW" sz="2000" b="1" dirty="0">
                <a:solidFill>
                  <a:srgbClr val="7030A0"/>
                </a:solidFill>
              </a:rPr>
              <a:t/>
            </a:r>
            <a:br>
              <a:rPr lang="en-US" altLang="zh-TW" sz="2000" b="1" dirty="0">
                <a:solidFill>
                  <a:srgbClr val="7030A0"/>
                </a:solidFill>
              </a:rPr>
            </a:br>
            <a:r>
              <a:rPr lang="zh-TW" altLang="zh-TW" sz="2000" b="1" dirty="0"/>
              <a:t/>
            </a:r>
            <a:br>
              <a:rPr lang="zh-TW" altLang="zh-TW" sz="2000" b="1" dirty="0"/>
            </a:br>
            <a:r>
              <a:rPr lang="zh-TW" altLang="zh-TW" sz="2000" b="1" dirty="0"/>
              <a:t>謎團</a:t>
            </a:r>
            <a:r>
              <a:rPr lang="en-US" altLang="zh-TW" sz="2000" b="1" dirty="0"/>
              <a:t>3</a:t>
            </a:r>
            <a:r>
              <a:rPr lang="zh-TW" altLang="zh-TW" sz="2000" b="1" dirty="0"/>
              <a:t>：另一說是感染霍亂去世，典型症狀為小腸因為</a:t>
            </a:r>
            <a:r>
              <a:rPr lang="en-US" altLang="zh-TW" sz="2000" b="1" dirty="0"/>
              <a:t/>
            </a:r>
            <a:br>
              <a:rPr lang="en-US" altLang="zh-TW" sz="2000" b="1" dirty="0"/>
            </a:br>
            <a:r>
              <a:rPr lang="zh-TW" altLang="zh-TW" sz="2000" b="1" dirty="0"/>
              <a:t>感染導致的急性腹瀉疾病，連續數日嚴重水瀉；可能</a:t>
            </a:r>
            <a:r>
              <a:rPr lang="en-US" altLang="zh-TW" sz="2000" b="1" dirty="0"/>
              <a:t/>
            </a:r>
            <a:br>
              <a:rPr lang="en-US" altLang="zh-TW" sz="2000" b="1" dirty="0"/>
            </a:br>
            <a:r>
              <a:rPr lang="zh-TW" altLang="zh-TW" sz="2000" b="1" dirty="0"/>
              <a:t>合併有嘔吐、肌肉抽搐的現象 。</a:t>
            </a:r>
            <a:r>
              <a:rPr lang="zh-TW" altLang="zh-TW" sz="2399" dirty="0"/>
              <a:t/>
            </a:r>
            <a:br>
              <a:rPr lang="zh-TW" altLang="zh-TW" sz="2399" dirty="0"/>
            </a:br>
            <a:endParaRPr lang="zh-TW" altLang="en-US" sz="2399" dirty="0"/>
          </a:p>
        </p:txBody>
      </p:sp>
      <p:sp>
        <p:nvSpPr>
          <p:cNvPr id="3" name="內容版面配置區 2">
            <a:extLst>
              <a:ext uri="{FF2B5EF4-FFF2-40B4-BE49-F238E27FC236}">
                <a16:creationId xmlns:a16="http://schemas.microsoft.com/office/drawing/2014/main" xmlns="" id="{C3D688F4-7150-41CF-8B57-882F65FAC12E}"/>
              </a:ext>
            </a:extLst>
          </p:cNvPr>
          <p:cNvSpPr>
            <a:spLocks noGrp="1"/>
          </p:cNvSpPr>
          <p:nvPr>
            <p:ph idx="1"/>
          </p:nvPr>
        </p:nvSpPr>
        <p:spPr>
          <a:xfrm>
            <a:off x="578045" y="570587"/>
            <a:ext cx="8532176" cy="1033401"/>
          </a:xfrm>
        </p:spPr>
        <p:txBody>
          <a:bodyPr>
            <a:normAutofit/>
          </a:bodyPr>
          <a:lstStyle/>
          <a:p>
            <a:r>
              <a:rPr lang="zh-TW" altLang="zh-TW" sz="3999" b="1" spc="300" dirty="0">
                <a:solidFill>
                  <a:srgbClr val="FF0000"/>
                </a:solidFill>
                <a:effectLst>
                  <a:outerShdw blurRad="38100" dist="38100" dir="2700000" algn="tl">
                    <a:srgbClr val="000000">
                      <a:alpha val="43137"/>
                    </a:srgbClr>
                  </a:outerShdw>
                </a:effectLst>
              </a:rPr>
              <a:t>北白川宮能久親王之死</a:t>
            </a:r>
          </a:p>
          <a:p>
            <a:endParaRPr lang="zh-TW" altLang="en-US" dirty="0"/>
          </a:p>
        </p:txBody>
      </p:sp>
      <p:pic>
        <p:nvPicPr>
          <p:cNvPr id="4" name="圖片 3">
            <a:extLst>
              <a:ext uri="{FF2B5EF4-FFF2-40B4-BE49-F238E27FC236}">
                <a16:creationId xmlns:a16="http://schemas.microsoft.com/office/drawing/2014/main" xmlns="" id="{5D1D10E5-645F-4A78-95FE-3D4AD686E180}"/>
              </a:ext>
            </a:extLst>
          </p:cNvPr>
          <p:cNvPicPr>
            <a:picLocks noChangeAspect="1"/>
          </p:cNvPicPr>
          <p:nvPr/>
        </p:nvPicPr>
        <p:blipFill>
          <a:blip r:embed="rId3"/>
          <a:stretch>
            <a:fillRect/>
          </a:stretch>
        </p:blipFill>
        <p:spPr>
          <a:xfrm>
            <a:off x="6594478" y="3357562"/>
            <a:ext cx="4286280" cy="3219444"/>
          </a:xfrm>
          <a:prstGeom prst="rect">
            <a:avLst/>
          </a:prstGeom>
        </p:spPr>
      </p:pic>
    </p:spTree>
    <p:extLst>
      <p:ext uri="{BB962C8B-B14F-4D97-AF65-F5344CB8AC3E}">
        <p14:creationId xmlns:p14="http://schemas.microsoft.com/office/powerpoint/2010/main" xmlns="" val="3030332504"/>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chimes.wav"/>
          </p:stSnd>
        </p:sndAc>
      </p:transition>
    </mc:Choice>
    <mc:Fallback>
      <p:transition spd="med">
        <p:fade/>
        <p:sndAc>
          <p:stSnd>
            <p:snd r:embed="rId2" name="chimes.wav"/>
          </p:stSnd>
        </p:sndAc>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58DF7D1A-968E-4029-80BD-859AD4850D95}"/>
              </a:ext>
            </a:extLst>
          </p:cNvPr>
          <p:cNvSpPr/>
          <p:nvPr/>
        </p:nvSpPr>
        <p:spPr>
          <a:xfrm>
            <a:off x="278222" y="1054098"/>
            <a:ext cx="11314410" cy="5909310"/>
          </a:xfrm>
          <a:prstGeom prst="rect">
            <a:avLst/>
          </a:prstGeom>
        </p:spPr>
        <p:txBody>
          <a:bodyPr wrap="square">
            <a:spAutoFit/>
          </a:bodyPr>
          <a:lstStyle/>
          <a:p>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在台南州台南市南門町，台南神社境內。此地屬莊雅橋街，為紳士吳汝祥宅之一部分。有三個小房間的一棟厝。當時係供親王療養之處，宮薨去後，即成為御遺跡所，以至今日。</a:t>
            </a:r>
          </a:p>
          <a:p>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明治</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28</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年</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10</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月</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23</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日上午</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11</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時，從安海街御舍營所移往莊雅橋街吳汝祥宅。</a:t>
            </a:r>
            <a:endPar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endParaRPr>
          </a:p>
          <a:p>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該宅被定為近衛師團司令部，以宅內一小棟充作療養所。御寢室廣約</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4</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坪左右。</a:t>
            </a:r>
            <a:endPar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endParaRPr>
          </a:p>
          <a:p>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一半為床板，一半為土間。起初床上鋪有稻草，再鋪上軍毯作為床褥。</a:t>
            </a:r>
          </a:p>
          <a:p>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23</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日白天，宮與貞愛親王見面，後來就沒再見面了。</a:t>
            </a:r>
          </a:p>
          <a:p>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24</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日宮出現肺炎症狀。</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25</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日巳時常出現應答不清楚。</a:t>
            </a:r>
          </a:p>
          <a:p>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26</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日早晨發燒</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38.2</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度，脈搏</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118</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，呼吸</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28</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，臉部胸部手背頻冒汗，言語澀滯、</a:t>
            </a:r>
            <a:endPar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endParaRPr>
          </a:p>
          <a:p>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四肢顫抖</a:t>
            </a:r>
            <a:r>
              <a:rPr lang="zh-TW" altLang="zh-TW" b="1" kern="100" spc="300" dirty="0" smtClean="0">
                <a:solidFill>
                  <a:srgbClr val="0070C0"/>
                </a:solidFill>
                <a:latin typeface="Calibri" panose="020F0502020204030204" pitchFamily="34" charset="0"/>
                <a:ea typeface="新細明體" panose="02020500000000000000" pitchFamily="18" charset="-120"/>
                <a:cs typeface="Times New Roman" panose="02020603050405020304" pitchFamily="18" charset="0"/>
              </a:rPr>
              <a:t>。</a:t>
            </a:r>
            <a:endPar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endParaRPr>
          </a:p>
          <a:p>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27</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日發燒</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38.6</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度</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C</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，脈搏</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120</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，呼吸</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30</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，黃昏時發燒至</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37.6</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度，脈搏</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121</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，呼吸</a:t>
            </a:r>
            <a:r>
              <a:rPr lang="en-US"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30</a:t>
            </a:r>
            <a:r>
              <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，衰弱程度加深，精神恍惚，此日樺山總督在病房伺候，台灣全島已大致平定，近衛師團厥功甚偉，最早達成任務。親王欲言，但只能眨眼眠，欲言又止</a:t>
            </a:r>
            <a:r>
              <a:rPr lang="zh-TW" altLang="zh-TW" b="1" kern="100" spc="300" dirty="0" smtClean="0">
                <a:solidFill>
                  <a:srgbClr val="7030A0"/>
                </a:solidFill>
                <a:latin typeface="Calibri" panose="020F0502020204030204" pitchFamily="34" charset="0"/>
                <a:ea typeface="新細明體" panose="02020500000000000000" pitchFamily="18" charset="-120"/>
                <a:cs typeface="Times New Roman" panose="02020603050405020304" pitchFamily="18" charset="0"/>
              </a:rPr>
              <a:t>。</a:t>
            </a:r>
            <a:endParaRPr lang="en-US" altLang="zh-TW" b="1" kern="100" spc="300" dirty="0" smtClean="0">
              <a:solidFill>
                <a:srgbClr val="7030A0"/>
              </a:solidFill>
              <a:latin typeface="Calibri" panose="020F0502020204030204" pitchFamily="34" charset="0"/>
              <a:ea typeface="新細明體" panose="02020500000000000000" pitchFamily="18" charset="-120"/>
              <a:cs typeface="Times New Roman" panose="02020603050405020304" pitchFamily="18" charset="0"/>
            </a:endParaRPr>
          </a:p>
          <a:p>
            <a:endParaRPr lang="zh-TW" altLang="zh-TW"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endParaRPr>
          </a:p>
          <a:p>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28</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日清晨</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3</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時</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30</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分，呼吸次數增加，脈搏顯得不正常，趨於微弱。</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5</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時許，體溫上昇至</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39</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度</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6</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分，脈搏微弱至</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136</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次，呼吸</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45</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，四肢漸涼，冷汗直冒，不省人事。</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7</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時</a:t>
            </a:r>
            <a:r>
              <a:rPr lang="en-US"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15</a:t>
            </a:r>
            <a:r>
              <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rPr>
              <a:t>分病重已臻最危篤，終在此處薨逝</a:t>
            </a:r>
            <a:r>
              <a:rPr lang="zh-TW" altLang="zh-TW" b="1" kern="100" spc="300" dirty="0" smtClean="0">
                <a:solidFill>
                  <a:srgbClr val="0070C0"/>
                </a:solidFill>
                <a:latin typeface="Calibri" panose="020F0502020204030204" pitchFamily="34" charset="0"/>
                <a:ea typeface="新細明體" panose="02020500000000000000" pitchFamily="18" charset="-120"/>
                <a:cs typeface="Times New Roman" panose="02020603050405020304" pitchFamily="18" charset="0"/>
              </a:rPr>
              <a:t>。</a:t>
            </a:r>
            <a:endParaRPr lang="en-US" altLang="zh-TW" b="1" kern="100" spc="300" dirty="0" smtClean="0">
              <a:solidFill>
                <a:srgbClr val="0070C0"/>
              </a:solidFill>
              <a:latin typeface="Calibri" panose="020F0502020204030204" pitchFamily="34" charset="0"/>
              <a:ea typeface="新細明體" panose="02020500000000000000" pitchFamily="18" charset="-120"/>
              <a:cs typeface="Times New Roman" panose="02020603050405020304" pitchFamily="18" charset="0"/>
            </a:endParaRPr>
          </a:p>
          <a:p>
            <a:endParaRPr lang="zh-TW" altLang="zh-TW" b="1" kern="100" spc="300" dirty="0">
              <a:solidFill>
                <a:srgbClr val="0070C0"/>
              </a:solidFill>
              <a:latin typeface="Calibri" panose="020F0502020204030204" pitchFamily="34" charset="0"/>
              <a:ea typeface="新細明體" panose="02020500000000000000" pitchFamily="18" charset="-120"/>
              <a:cs typeface="Times New Roman" panose="02020603050405020304" pitchFamily="18" charset="0"/>
            </a:endParaRPr>
          </a:p>
          <a:p>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29</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日上午</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6</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時，步兵少佐佐本壽人率一隊人，奉親王柩自台南發，表面稱因病危歸京，在安平載上西京丸，軍艦吉野護航之。</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10</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時</a:t>
            </a:r>
            <a:r>
              <a:rPr lang="en-US" altLang="zh-TW" b="1" kern="100" spc="300" dirty="0">
                <a:latin typeface="Calibri" panose="020F0502020204030204" pitchFamily="34" charset="0"/>
                <a:ea typeface="新細明體" panose="02020500000000000000" pitchFamily="18" charset="-120"/>
                <a:cs typeface="Times New Roman" panose="02020603050405020304" pitchFamily="18" charset="0"/>
              </a:rPr>
              <a:t>30</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分起錨</a:t>
            </a:r>
            <a:r>
              <a:rPr lang="zh-TW" altLang="zh-TW" b="1" kern="100" spc="300" dirty="0" smtClean="0">
                <a:latin typeface="Calibri" panose="020F0502020204030204" pitchFamily="34" charset="0"/>
                <a:ea typeface="新細明體" panose="02020500000000000000" pitchFamily="18" charset="-120"/>
                <a:cs typeface="Times New Roman" panose="02020603050405020304" pitchFamily="18" charset="0"/>
              </a:rPr>
              <a:t>，</a:t>
            </a:r>
            <a:r>
              <a:rPr lang="zh-TW" altLang="en-US" b="1" spc="300" dirty="0" smtClean="0"/>
              <a:t>伏見</a:t>
            </a:r>
            <a:r>
              <a:rPr lang="zh-TW" altLang="en-US" b="1" spc="300" dirty="0" smtClean="0"/>
              <a:t>宮</a:t>
            </a:r>
            <a:r>
              <a:rPr lang="zh-TW" altLang="zh-TW" b="1" kern="100" spc="300" dirty="0" smtClean="0">
                <a:latin typeface="Calibri" panose="020F0502020204030204" pitchFamily="34" charset="0"/>
                <a:ea typeface="新細明體" panose="02020500000000000000" pitchFamily="18" charset="-120"/>
                <a:cs typeface="Times New Roman" panose="02020603050405020304" pitchFamily="18" charset="0"/>
              </a:rPr>
              <a:t>貞</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愛</a:t>
            </a:r>
            <a:r>
              <a:rPr lang="zh-TW" altLang="zh-TW" b="1" kern="100" spc="300" dirty="0" smtClean="0">
                <a:latin typeface="Calibri" panose="020F0502020204030204" pitchFamily="34" charset="0"/>
                <a:ea typeface="新細明體" panose="02020500000000000000" pitchFamily="18" charset="-120"/>
                <a:cs typeface="Times New Roman" panose="02020603050405020304" pitchFamily="18" charset="0"/>
              </a:rPr>
              <a:t>親王</a:t>
            </a:r>
            <a:r>
              <a:rPr lang="en-US" altLang="zh-TW" sz="1600" b="1" kern="100" spc="300" dirty="0" smtClean="0">
                <a:latin typeface="Calibri" panose="020F0502020204030204" pitchFamily="34" charset="0"/>
                <a:ea typeface="新細明體" panose="02020500000000000000" pitchFamily="18" charset="-120"/>
                <a:cs typeface="Times New Roman" panose="02020603050405020304" pitchFamily="18" charset="0"/>
              </a:rPr>
              <a:t>(</a:t>
            </a:r>
            <a:r>
              <a:rPr lang="zh-TW" altLang="en-US" sz="1600" spc="300" dirty="0" smtClean="0">
                <a:solidFill>
                  <a:srgbClr val="FF0000"/>
                </a:solidFill>
              </a:rPr>
              <a:t>伏</a:t>
            </a:r>
            <a:r>
              <a:rPr lang="zh-TW" altLang="en-US" sz="1600" spc="300" dirty="0" smtClean="0">
                <a:solidFill>
                  <a:srgbClr val="FF0000"/>
                </a:solidFill>
              </a:rPr>
              <a:t>見宮邦家親王第</a:t>
            </a:r>
            <a:r>
              <a:rPr lang="en-US" altLang="zh-TW" sz="1600" spc="300" dirty="0" smtClean="0">
                <a:solidFill>
                  <a:srgbClr val="FF0000"/>
                </a:solidFill>
              </a:rPr>
              <a:t>14</a:t>
            </a:r>
            <a:r>
              <a:rPr lang="zh-TW" altLang="en-US" sz="1600" spc="300" dirty="0" smtClean="0">
                <a:solidFill>
                  <a:srgbClr val="FF0000"/>
                </a:solidFill>
              </a:rPr>
              <a:t>王子， </a:t>
            </a:r>
            <a:r>
              <a:rPr lang="en-US" altLang="zh-TW" sz="1600" spc="300" dirty="0" smtClean="0"/>
              <a:t>10</a:t>
            </a:r>
            <a:r>
              <a:rPr lang="zh-TW" altLang="en-US" sz="1600" spc="300" dirty="0" smtClean="0"/>
              <a:t>月</a:t>
            </a:r>
            <a:r>
              <a:rPr lang="en-US" altLang="zh-TW" sz="1600" spc="300" dirty="0" smtClean="0"/>
              <a:t>10</a:t>
            </a:r>
            <a:r>
              <a:rPr lang="zh-TW" altLang="en-US" sz="1600" spc="300" dirty="0" smtClean="0"/>
              <a:t>日，伏見宮貞愛親王率領混成第四旅團衛抵達布袋</a:t>
            </a:r>
            <a:r>
              <a:rPr lang="zh-TW" altLang="en-US" sz="1600" spc="300" dirty="0" smtClean="0"/>
              <a:t>口</a:t>
            </a:r>
            <a:r>
              <a:rPr lang="zh-TW" altLang="en-US" sz="1600" spc="300" dirty="0" smtClean="0"/>
              <a:t>強行登陸</a:t>
            </a:r>
            <a:r>
              <a:rPr lang="en-US" altLang="zh-TW" sz="1600" spc="300" dirty="0" smtClean="0"/>
              <a:t>)</a:t>
            </a:r>
            <a:r>
              <a:rPr lang="zh-TW" altLang="zh-TW" b="1" kern="100" spc="300" dirty="0" smtClean="0">
                <a:latin typeface="Calibri" panose="020F0502020204030204" pitchFamily="34" charset="0"/>
                <a:ea typeface="新細明體" panose="02020500000000000000" pitchFamily="18" charset="-120"/>
                <a:cs typeface="Times New Roman" panose="02020603050405020304" pitchFamily="18" charset="0"/>
              </a:rPr>
              <a:t>、</a:t>
            </a:r>
            <a:r>
              <a:rPr lang="zh-TW" altLang="zh-TW" b="1" kern="100" spc="300" dirty="0">
                <a:latin typeface="Calibri" panose="020F0502020204030204" pitchFamily="34" charset="0"/>
                <a:ea typeface="新細明體" panose="02020500000000000000" pitchFamily="18" charset="-120"/>
                <a:cs typeface="Times New Roman" panose="02020603050405020304" pitchFamily="18" charset="0"/>
              </a:rPr>
              <a:t>樺山總督、高島副總督、乃木師團長等均到安平碼頭奉送。</a:t>
            </a:r>
          </a:p>
        </p:txBody>
      </p:sp>
      <p:sp>
        <p:nvSpPr>
          <p:cNvPr id="5" name="矩形 4">
            <a:extLst>
              <a:ext uri="{FF2B5EF4-FFF2-40B4-BE49-F238E27FC236}">
                <a16:creationId xmlns:a16="http://schemas.microsoft.com/office/drawing/2014/main" xmlns="" id="{D8FA4FD5-0ED3-4715-8BEC-E4F140811355}"/>
              </a:ext>
            </a:extLst>
          </p:cNvPr>
          <p:cNvSpPr/>
          <p:nvPr/>
        </p:nvSpPr>
        <p:spPr>
          <a:xfrm>
            <a:off x="278222" y="398355"/>
            <a:ext cx="7004667" cy="584623"/>
          </a:xfrm>
          <a:prstGeom prst="rect">
            <a:avLst/>
          </a:prstGeom>
        </p:spPr>
        <p:txBody>
          <a:bodyPr wrap="square">
            <a:spAutoFit/>
          </a:bodyPr>
          <a:lstStyle/>
          <a:p>
            <a:r>
              <a:rPr lang="zh-TW" altLang="zh-TW" sz="3199" b="1" kern="100" spc="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rPr>
              <a:t>日本隨行軍醫記載：</a:t>
            </a:r>
            <a:endParaRPr lang="zh-TW" altLang="zh-TW" sz="3199" b="1" kern="100" dirty="0">
              <a:solidFill>
                <a:srgbClr val="FF0000"/>
              </a:solidFill>
              <a:effectLst>
                <a:outerShdw blurRad="38100" dist="38100" dir="2700000" algn="tl">
                  <a:srgbClr val="000000">
                    <a:alpha val="43137"/>
                  </a:srgbClr>
                </a:outerShdw>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xmlns="" val="167485572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E26F1C0-7FDC-40B3-BEF5-CF9676E991FE}"/>
              </a:ext>
            </a:extLst>
          </p:cNvPr>
          <p:cNvSpPr>
            <a:spLocks noGrp="1"/>
          </p:cNvSpPr>
          <p:nvPr>
            <p:ph type="title"/>
          </p:nvPr>
        </p:nvSpPr>
        <p:spPr>
          <a:xfrm>
            <a:off x="980405" y="1021045"/>
            <a:ext cx="6584616" cy="967156"/>
          </a:xfrm>
        </p:spPr>
        <p:txBody>
          <a:bodyPr>
            <a:normAutofit fontScale="90000"/>
          </a:bodyPr>
          <a:lstStyle/>
          <a:p>
            <a:r>
              <a:rPr lang="zh-TW" altLang="zh-TW" b="1" dirty="0">
                <a:solidFill>
                  <a:srgbClr val="C00000"/>
                </a:solidFill>
              </a:rPr>
              <a:t>破傷風典型症狀</a:t>
            </a:r>
            <a:r>
              <a:rPr lang="zh-TW" altLang="en-US" dirty="0"/>
              <a:t/>
            </a:r>
            <a:br>
              <a:rPr lang="zh-TW" altLang="en-US" dirty="0"/>
            </a:br>
            <a:endParaRPr lang="zh-TW" altLang="en-US" dirty="0"/>
          </a:p>
        </p:txBody>
      </p:sp>
      <p:sp>
        <p:nvSpPr>
          <p:cNvPr id="3" name="內容版面配置區 2">
            <a:extLst>
              <a:ext uri="{FF2B5EF4-FFF2-40B4-BE49-F238E27FC236}">
                <a16:creationId xmlns:a16="http://schemas.microsoft.com/office/drawing/2014/main" xmlns="" id="{16DFBA13-97C2-411A-BE0F-8113348F9D78}"/>
              </a:ext>
            </a:extLst>
          </p:cNvPr>
          <p:cNvSpPr>
            <a:spLocks noGrp="1"/>
          </p:cNvSpPr>
          <p:nvPr>
            <p:ph idx="1"/>
          </p:nvPr>
        </p:nvSpPr>
        <p:spPr>
          <a:xfrm>
            <a:off x="950876" y="2071678"/>
            <a:ext cx="10095527" cy="4458195"/>
          </a:xfrm>
        </p:spPr>
        <p:txBody>
          <a:bodyPr>
            <a:normAutofit/>
          </a:bodyPr>
          <a:lstStyle/>
          <a:p>
            <a:pPr marL="45720" indent="0">
              <a:buNone/>
            </a:pPr>
            <a:r>
              <a:rPr lang="zh-TW" altLang="zh-TW" sz="2200" dirty="0">
                <a:latin typeface="標楷體" panose="03000509000000000000" pitchFamily="65" charset="-120"/>
                <a:ea typeface="標楷體" panose="03000509000000000000" pitchFamily="65" charset="-120"/>
              </a:rPr>
              <a:t>破傷風是由厭氧性</a:t>
            </a:r>
            <a:r>
              <a:rPr lang="zh-TW" altLang="zh-TW" sz="2200" dirty="0" smtClean="0">
                <a:latin typeface="標楷體" panose="03000509000000000000" pitchFamily="65" charset="-120"/>
                <a:ea typeface="標楷體" panose="03000509000000000000" pitchFamily="65" charset="-120"/>
              </a:rPr>
              <a:t>的革</a:t>
            </a:r>
            <a:r>
              <a:rPr lang="zh-TW" altLang="zh-TW" sz="2200" dirty="0">
                <a:latin typeface="標楷體" panose="03000509000000000000" pitchFamily="65" charset="-120"/>
                <a:ea typeface="標楷體" panose="03000509000000000000" pitchFamily="65" charset="-120"/>
              </a:rPr>
              <a:t>蘭</a:t>
            </a:r>
            <a:r>
              <a:rPr lang="zh-TW" altLang="zh-TW" sz="2200" dirty="0" smtClean="0">
                <a:latin typeface="標楷體" panose="03000509000000000000" pitchFamily="65" charset="-120"/>
                <a:ea typeface="標楷體" panose="03000509000000000000" pitchFamily="65" charset="-120"/>
              </a:rPr>
              <a:t>氏</a:t>
            </a:r>
            <a:endParaRPr lang="en-US" altLang="zh-TW" sz="2200" dirty="0" smtClean="0">
              <a:latin typeface="標楷體" panose="03000509000000000000" pitchFamily="65" charset="-120"/>
              <a:ea typeface="標楷體" panose="03000509000000000000" pitchFamily="65" charset="-120"/>
            </a:endParaRPr>
          </a:p>
          <a:p>
            <a:pPr marL="45720" indent="0">
              <a:buNone/>
            </a:pPr>
            <a:r>
              <a:rPr lang="zh-TW" altLang="zh-TW" sz="2200" dirty="0" smtClean="0">
                <a:latin typeface="標楷體" panose="03000509000000000000" pitchFamily="65" charset="-120"/>
                <a:ea typeface="標楷體" panose="03000509000000000000" pitchFamily="65" charset="-120"/>
              </a:rPr>
              <a:t>陽性</a:t>
            </a:r>
            <a:r>
              <a:rPr lang="zh-TW" altLang="zh-TW" sz="2200" dirty="0">
                <a:latin typeface="標楷體" panose="03000509000000000000" pitchFamily="65" charset="-120"/>
                <a:ea typeface="標楷體" panose="03000509000000000000" pitchFamily="65" charset="-120"/>
              </a:rPr>
              <a:t>菌『</a:t>
            </a:r>
            <a:r>
              <a:rPr lang="zh-TW" altLang="zh-TW" sz="2200" b="1" dirty="0">
                <a:latin typeface="標楷體" panose="03000509000000000000" pitchFamily="65" charset="-120"/>
                <a:ea typeface="標楷體" panose="03000509000000000000" pitchFamily="65" charset="-120"/>
              </a:rPr>
              <a:t>破傷風桿菌</a:t>
            </a:r>
            <a:r>
              <a:rPr lang="zh-TW" altLang="zh-TW" sz="2200" dirty="0">
                <a:latin typeface="標楷體" panose="03000509000000000000" pitchFamily="65" charset="-120"/>
                <a:ea typeface="標楷體" panose="03000509000000000000" pitchFamily="65" charset="-120"/>
              </a:rPr>
              <a:t>』所</a:t>
            </a:r>
            <a:r>
              <a:rPr lang="zh-TW" altLang="zh-TW" sz="2200" dirty="0" smtClean="0">
                <a:latin typeface="標楷體" panose="03000509000000000000" pitchFamily="65" charset="-120"/>
                <a:ea typeface="標楷體" panose="03000509000000000000" pitchFamily="65" charset="-120"/>
              </a:rPr>
              <a:t>引</a:t>
            </a:r>
            <a:endParaRPr lang="en-US" altLang="zh-TW" sz="2200" dirty="0" smtClean="0">
              <a:latin typeface="標楷體" panose="03000509000000000000" pitchFamily="65" charset="-120"/>
              <a:ea typeface="標楷體" panose="03000509000000000000" pitchFamily="65" charset="-120"/>
            </a:endParaRPr>
          </a:p>
          <a:p>
            <a:pPr marL="45720" indent="0">
              <a:buNone/>
            </a:pPr>
            <a:r>
              <a:rPr lang="zh-TW" altLang="zh-TW" sz="2000" dirty="0" smtClean="0">
                <a:latin typeface="標楷體" panose="03000509000000000000" pitchFamily="65" charset="-120"/>
                <a:ea typeface="標楷體" panose="03000509000000000000" pitchFamily="65" charset="-120"/>
              </a:rPr>
              <a:t>起</a:t>
            </a:r>
            <a:r>
              <a:rPr lang="zh-TW" altLang="zh-TW" sz="2000" dirty="0">
                <a:latin typeface="標楷體" panose="03000509000000000000" pitchFamily="65" charset="-120"/>
                <a:ea typeface="標楷體" panose="03000509000000000000" pitchFamily="65" charset="-120"/>
              </a:rPr>
              <a:t>，它在</a:t>
            </a:r>
            <a:r>
              <a:rPr lang="zh-TW" altLang="zh-TW" sz="2000" dirty="0" smtClean="0">
                <a:latin typeface="標楷體" panose="03000509000000000000" pitchFamily="65" charset="-120"/>
                <a:ea typeface="標楷體" panose="03000509000000000000" pitchFamily="65" charset="-120"/>
              </a:rPr>
              <a:t>環境中</a:t>
            </a:r>
            <a:r>
              <a:rPr lang="zh-TW" altLang="zh-TW" sz="2000" dirty="0">
                <a:latin typeface="標楷體" panose="03000509000000000000" pitchFamily="65" charset="-120"/>
                <a:ea typeface="標楷體" panose="03000509000000000000" pitchFamily="65" charset="-120"/>
              </a:rPr>
              <a:t>無處不在，特別是土壤中。</a:t>
            </a:r>
            <a:r>
              <a:rPr lang="zh-TW" altLang="zh-TW" sz="2000" b="1" dirty="0">
                <a:latin typeface="標楷體" panose="03000509000000000000" pitchFamily="65" charset="-120"/>
                <a:ea typeface="標楷體" panose="03000509000000000000" pitchFamily="65" charset="-120"/>
              </a:rPr>
              <a:t>一旦受到刀傷、</a:t>
            </a:r>
            <a:endParaRPr lang="en-US" altLang="zh-TW" sz="2000" b="1" dirty="0">
              <a:latin typeface="標楷體" panose="03000509000000000000" pitchFamily="65" charset="-120"/>
              <a:ea typeface="標楷體" panose="03000509000000000000" pitchFamily="65" charset="-120"/>
            </a:endParaRPr>
          </a:p>
          <a:p>
            <a:pPr marL="45720" indent="0">
              <a:buNone/>
            </a:pPr>
            <a:r>
              <a:rPr lang="zh-TW" altLang="en-US" sz="2000" b="1" dirty="0">
                <a:latin typeface="標楷體" panose="03000509000000000000" pitchFamily="65" charset="-120"/>
                <a:ea typeface="標楷體" panose="03000509000000000000" pitchFamily="65" charset="-120"/>
              </a:rPr>
              <a:t>槍傷、</a:t>
            </a:r>
            <a:r>
              <a:rPr lang="zh-TW" altLang="zh-TW" sz="2000" b="1" dirty="0">
                <a:latin typeface="標楷體" panose="03000509000000000000" pitchFamily="65" charset="-120"/>
                <a:ea typeface="標楷體" panose="03000509000000000000" pitchFamily="65" charset="-120"/>
              </a:rPr>
              <a:t>擦傷、車禍、工作意外等傷害。皮膚有傷口，便乘機侵入人體，引起感染 。</a:t>
            </a:r>
            <a:endParaRPr lang="en-US" altLang="zh-TW" sz="2000" b="1" dirty="0">
              <a:latin typeface="標楷體" panose="03000509000000000000" pitchFamily="65" charset="-120"/>
              <a:ea typeface="標楷體" panose="03000509000000000000" pitchFamily="65" charset="-120"/>
            </a:endParaRPr>
          </a:p>
          <a:p>
            <a:pPr marL="45720" indent="0">
              <a:buNone/>
            </a:pPr>
            <a:r>
              <a:rPr lang="zh-TW" altLang="zh-TW" sz="2200" b="1" dirty="0" smtClean="0">
                <a:solidFill>
                  <a:srgbClr val="C00000"/>
                </a:solidFill>
                <a:latin typeface="Adobe 楷体 Std R" pitchFamily="18" charset="-128"/>
                <a:ea typeface="Adobe 楷体 Std R" pitchFamily="18" charset="-128"/>
              </a:rPr>
              <a:t>破傷風桿</a:t>
            </a:r>
            <a:r>
              <a:rPr lang="zh-TW" altLang="zh-TW" sz="2200" b="1" spc="300" dirty="0" smtClean="0">
                <a:solidFill>
                  <a:srgbClr val="C00000"/>
                </a:solidFill>
                <a:latin typeface="Adobe 楷体 Std R" pitchFamily="18" charset="-128"/>
                <a:ea typeface="Adobe 楷体 Std R" pitchFamily="18" charset="-128"/>
              </a:rPr>
              <a:t>菌</a:t>
            </a:r>
            <a:r>
              <a:rPr lang="zh-TW" altLang="zh-TW" sz="2200" b="1" spc="300" dirty="0">
                <a:solidFill>
                  <a:srgbClr val="C00000"/>
                </a:solidFill>
                <a:latin typeface="Adobe 楷体 Std R" pitchFamily="18" charset="-128"/>
                <a:ea typeface="Adobe 楷体 Std R" pitchFamily="18" charset="-128"/>
              </a:rPr>
              <a:t>在人體內的潛伏期</a:t>
            </a:r>
            <a:r>
              <a:rPr lang="zh-TW" altLang="zh-TW" sz="2200" b="1" spc="300" dirty="0" smtClean="0">
                <a:solidFill>
                  <a:srgbClr val="C00000"/>
                </a:solidFill>
                <a:latin typeface="Adobe 楷体 Std R" pitchFamily="18" charset="-128"/>
                <a:ea typeface="Adobe 楷体 Std R" pitchFamily="18" charset="-128"/>
              </a:rPr>
              <a:t>，</a:t>
            </a:r>
            <a:r>
              <a:rPr lang="zh-TW" altLang="en-US" sz="2200" b="1" spc="300" dirty="0" smtClean="0">
                <a:solidFill>
                  <a:srgbClr val="C00000"/>
                </a:solidFill>
                <a:latin typeface="Adobe 楷体 Std R" pitchFamily="18" charset="-128"/>
                <a:ea typeface="Adobe 楷体 Std R" pitchFamily="18" charset="-128"/>
              </a:rPr>
              <a:t>典型破傷風的潛伏期約</a:t>
            </a:r>
            <a:r>
              <a:rPr lang="en-US" altLang="zh-TW" sz="2200" b="1" spc="300" dirty="0" smtClean="0">
                <a:solidFill>
                  <a:srgbClr val="C00000"/>
                </a:solidFill>
                <a:latin typeface="Adobe 楷体 Std R" pitchFamily="18" charset="-128"/>
                <a:ea typeface="Adobe 楷体 Std R" pitchFamily="18" charset="-128"/>
              </a:rPr>
              <a:t>3-21</a:t>
            </a:r>
            <a:r>
              <a:rPr lang="zh-TW" altLang="en-US" sz="2200" b="1" spc="300" dirty="0" smtClean="0">
                <a:solidFill>
                  <a:srgbClr val="C00000"/>
                </a:solidFill>
                <a:latin typeface="Adobe 楷体 Std R" pitchFamily="18" charset="-128"/>
                <a:ea typeface="Adobe 楷体 Std R" pitchFamily="18" charset="-128"/>
              </a:rPr>
              <a:t>天，腹部僵硬或肌肉痙攣，</a:t>
            </a:r>
            <a:r>
              <a:rPr lang="zh-TW" altLang="en-US" sz="2200" spc="300" dirty="0" smtClean="0">
                <a:solidFill>
                  <a:srgbClr val="002060"/>
                </a:solidFill>
                <a:latin typeface="Adobe 楷体 Std R" pitchFamily="18" charset="-128"/>
                <a:ea typeface="Adobe 楷体 Std R" pitchFamily="18" charset="-128"/>
              </a:rPr>
              <a:t>典型的破傷風為</a:t>
            </a:r>
            <a:r>
              <a:rPr lang="en-US" altLang="zh-TW" sz="2200" spc="300" dirty="0" smtClean="0">
                <a:solidFill>
                  <a:srgbClr val="002060"/>
                </a:solidFill>
                <a:latin typeface="Adobe 楷体 Std R" pitchFamily="18" charset="-128"/>
                <a:ea typeface="Adobe 楷体 Std R" pitchFamily="18" charset="-128"/>
              </a:rPr>
              <a:t>【</a:t>
            </a:r>
            <a:r>
              <a:rPr lang="zh-TW" altLang="en-US" sz="2200" spc="300" dirty="0" smtClean="0">
                <a:solidFill>
                  <a:srgbClr val="002060"/>
                </a:solidFill>
                <a:latin typeface="Adobe 楷体 Std R" pitchFamily="18" charset="-128"/>
                <a:ea typeface="Adobe 楷体 Std R" pitchFamily="18" charset="-128"/>
              </a:rPr>
              <a:t>角弓反張</a:t>
            </a:r>
            <a:r>
              <a:rPr lang="en-US" altLang="zh-TW" sz="2200" spc="300" dirty="0" smtClean="0">
                <a:solidFill>
                  <a:srgbClr val="002060"/>
                </a:solidFill>
                <a:latin typeface="Adobe 楷体 Std R" pitchFamily="18" charset="-128"/>
                <a:ea typeface="Adobe 楷体 Std R" pitchFamily="18" charset="-128"/>
              </a:rPr>
              <a:t>】</a:t>
            </a:r>
            <a:r>
              <a:rPr lang="zh-TW" altLang="en-US" sz="2200" spc="300" dirty="0" smtClean="0">
                <a:solidFill>
                  <a:srgbClr val="002060"/>
                </a:solidFill>
                <a:latin typeface="Adobe 楷体 Std R" pitchFamily="18" charset="-128"/>
                <a:ea typeface="Adobe 楷体 Std R" pitchFamily="18" charset="-128"/>
              </a:rPr>
              <a:t>及面部表情出現「痙笑」的特徵</a:t>
            </a:r>
            <a:r>
              <a:rPr lang="zh-TW" altLang="en-US" sz="2200" b="1" spc="300" dirty="0" smtClean="0">
                <a:solidFill>
                  <a:srgbClr val="002060"/>
                </a:solidFill>
                <a:latin typeface="Adobe 楷体 Std R" pitchFamily="18" charset="-128"/>
                <a:ea typeface="Adobe 楷体 Std R" pitchFamily="18" charset="-128"/>
              </a:rPr>
              <a:t>，伴隨強烈肌肉收縮疼痛。</a:t>
            </a:r>
            <a:endParaRPr lang="en-US" altLang="zh-TW" sz="2200" b="1" spc="300" dirty="0" smtClean="0">
              <a:solidFill>
                <a:srgbClr val="002060"/>
              </a:solidFill>
              <a:latin typeface="Adobe 楷体 Std R" pitchFamily="18" charset="-128"/>
              <a:ea typeface="Adobe 楷体 Std R" pitchFamily="18" charset="-128"/>
            </a:endParaRPr>
          </a:p>
          <a:p>
            <a:pPr marL="45720" indent="0">
              <a:buNone/>
            </a:pPr>
            <a:r>
              <a:rPr lang="zh-TW" altLang="zh-TW" sz="2000" b="1" spc="300" dirty="0" smtClean="0">
                <a:solidFill>
                  <a:srgbClr val="002060"/>
                </a:solidFill>
                <a:latin typeface="Adobe 繁黑體 Std B" pitchFamily="34" charset="-120"/>
                <a:ea typeface="Adobe 繁黑體 Std B" pitchFamily="34" charset="-120"/>
              </a:rPr>
              <a:t>它</a:t>
            </a:r>
            <a:r>
              <a:rPr lang="zh-TW" altLang="zh-TW" sz="2000" b="1" spc="300" dirty="0">
                <a:solidFill>
                  <a:srgbClr val="002060"/>
                </a:solidFill>
                <a:latin typeface="Adobe 繁黑體 Std B" pitchFamily="34" charset="-120"/>
                <a:ea typeface="Adobe 繁黑體 Std B" pitchFamily="34" charset="-120"/>
              </a:rPr>
              <a:t>會產生二種外毒素：『破傷風毒素』及『破傷風痙攣毒素』，後者造成臨床上的症狀，包括頭痛、牙關緊咬、頸部僵硬，</a:t>
            </a:r>
            <a:r>
              <a:rPr lang="zh-TW" altLang="zh-TW" sz="2000" b="1" spc="300" dirty="0">
                <a:solidFill>
                  <a:srgbClr val="C00000"/>
                </a:solidFill>
                <a:latin typeface="Adobe 繁黑體 Std B" pitchFamily="34" charset="-120"/>
                <a:ea typeface="Adobe 繁黑體 Std B" pitchFamily="34" charset="-120"/>
              </a:rPr>
              <a:t>更進一步引起全身肌肉僵直、痙攣、呼吸抑制、心律不整，最後死亡</a:t>
            </a:r>
            <a:r>
              <a:rPr lang="zh-TW" altLang="zh-TW" sz="2000" spc="300" dirty="0">
                <a:solidFill>
                  <a:srgbClr val="C00000"/>
                </a:solidFill>
                <a:latin typeface="Adobe 繁黑體 Std B" pitchFamily="34" charset="-120"/>
                <a:ea typeface="Adobe 繁黑體 Std B" pitchFamily="34" charset="-120"/>
              </a:rPr>
              <a:t>。</a:t>
            </a:r>
          </a:p>
          <a:p>
            <a:endParaRPr lang="zh-TW" altLang="en-US" dirty="0"/>
          </a:p>
        </p:txBody>
      </p:sp>
      <p:pic>
        <p:nvPicPr>
          <p:cNvPr id="5" name="圖片 4">
            <a:extLst>
              <a:ext uri="{FF2B5EF4-FFF2-40B4-BE49-F238E27FC236}">
                <a16:creationId xmlns:a16="http://schemas.microsoft.com/office/drawing/2014/main" xmlns="" id="{459D2708-0AD5-40F9-84C3-8EB80F9E8C50}"/>
              </a:ext>
            </a:extLst>
          </p:cNvPr>
          <p:cNvPicPr>
            <a:picLocks noChangeAspect="1"/>
          </p:cNvPicPr>
          <p:nvPr/>
        </p:nvPicPr>
        <p:blipFill>
          <a:blip r:embed="rId2"/>
          <a:stretch>
            <a:fillRect/>
          </a:stretch>
        </p:blipFill>
        <p:spPr>
          <a:xfrm>
            <a:off x="8809056" y="285728"/>
            <a:ext cx="3179694" cy="3179694"/>
          </a:xfrm>
          <a:prstGeom prst="rect">
            <a:avLst/>
          </a:prstGeom>
        </p:spPr>
      </p:pic>
      <p:pic>
        <p:nvPicPr>
          <p:cNvPr id="7" name="圖片 6">
            <a:extLst>
              <a:ext uri="{FF2B5EF4-FFF2-40B4-BE49-F238E27FC236}">
                <a16:creationId xmlns:a16="http://schemas.microsoft.com/office/drawing/2014/main" xmlns="" id="{895D328C-BC1C-4D70-8D3D-6C03B0FDAF82}"/>
              </a:ext>
            </a:extLst>
          </p:cNvPr>
          <p:cNvPicPr>
            <a:picLocks noChangeAspect="1"/>
          </p:cNvPicPr>
          <p:nvPr/>
        </p:nvPicPr>
        <p:blipFill>
          <a:blip r:embed="rId3"/>
          <a:stretch>
            <a:fillRect/>
          </a:stretch>
        </p:blipFill>
        <p:spPr>
          <a:xfrm>
            <a:off x="4594214" y="428604"/>
            <a:ext cx="4176464" cy="2470127"/>
          </a:xfrm>
          <a:prstGeom prst="rect">
            <a:avLst/>
          </a:prstGeom>
        </p:spPr>
      </p:pic>
    </p:spTree>
    <p:extLst>
      <p:ext uri="{BB962C8B-B14F-4D97-AF65-F5344CB8AC3E}">
        <p14:creationId xmlns:p14="http://schemas.microsoft.com/office/powerpoint/2010/main" xmlns="" val="14783808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92072808-C07F-4C7B-B053-185069959B8C}"/>
              </a:ext>
            </a:extLst>
          </p:cNvPr>
          <p:cNvSpPr>
            <a:spLocks noGrp="1"/>
          </p:cNvSpPr>
          <p:nvPr>
            <p:ph type="title"/>
          </p:nvPr>
        </p:nvSpPr>
        <p:spPr>
          <a:xfrm>
            <a:off x="2998068" y="0"/>
            <a:ext cx="11841832" cy="792088"/>
          </a:xfrm>
        </p:spPr>
        <p:txBody>
          <a:bodyPr>
            <a:normAutofit/>
          </a:bodyPr>
          <a:lstStyle/>
          <a:p>
            <a:r>
              <a:rPr lang="zh-TW" altLang="en-US" sz="3600" b="1" dirty="0">
                <a:solidFill>
                  <a:srgbClr val="FF0000"/>
                </a:solidFill>
              </a:rPr>
              <a:t>明治維新後的新日軍首次渡海登陸島嶼作戰</a:t>
            </a:r>
          </a:p>
        </p:txBody>
      </p:sp>
      <p:sp>
        <p:nvSpPr>
          <p:cNvPr id="3" name="內容版面配置區 2">
            <a:extLst>
              <a:ext uri="{FF2B5EF4-FFF2-40B4-BE49-F238E27FC236}">
                <a16:creationId xmlns:a16="http://schemas.microsoft.com/office/drawing/2014/main" xmlns="" id="{D2F2292D-0344-4E68-A330-237E9C5DC3B9}"/>
              </a:ext>
            </a:extLst>
          </p:cNvPr>
          <p:cNvSpPr>
            <a:spLocks noGrp="1"/>
          </p:cNvSpPr>
          <p:nvPr>
            <p:ph idx="1"/>
          </p:nvPr>
        </p:nvSpPr>
        <p:spPr>
          <a:xfrm>
            <a:off x="2811340" y="949761"/>
            <a:ext cx="9057572" cy="5575583"/>
          </a:xfrm>
        </p:spPr>
        <p:txBody>
          <a:bodyPr>
            <a:noAutofit/>
          </a:bodyPr>
          <a:lstStyle/>
          <a:p>
            <a:pPr marL="45720" indent="0" algn="dist">
              <a:lnSpc>
                <a:spcPct val="100000"/>
              </a:lnSpc>
              <a:buNone/>
            </a:pPr>
            <a:r>
              <a:rPr lang="en-US" altLang="zh-TW" sz="2000" b="1" dirty="0" smtClean="0">
                <a:latin typeface="+mj-ea"/>
                <a:ea typeface="+mj-ea"/>
              </a:rPr>
              <a:t>1592</a:t>
            </a:r>
            <a:r>
              <a:rPr lang="zh-TW" altLang="en-US" sz="2000" b="1" dirty="0" smtClean="0">
                <a:latin typeface="+mj-ea"/>
                <a:ea typeface="+mj-ea"/>
              </a:rPr>
              <a:t>年幕府時代，豐臣秀吉想稱霸亞洲，首次派兵</a:t>
            </a:r>
            <a:r>
              <a:rPr lang="en-US" altLang="zh-TW" sz="2000" b="1" dirty="0" smtClean="0">
                <a:latin typeface="+mj-ea"/>
                <a:ea typeface="+mj-ea"/>
              </a:rPr>
              <a:t>20</a:t>
            </a:r>
            <a:r>
              <a:rPr lang="zh-TW" altLang="en-US" sz="2000" b="1" dirty="0" smtClean="0">
                <a:latin typeface="+mj-ea"/>
                <a:ea typeface="+mj-ea"/>
              </a:rPr>
              <a:t>萬</a:t>
            </a:r>
          </a:p>
          <a:p>
            <a:pPr marL="45720" indent="0" algn="dist">
              <a:lnSpc>
                <a:spcPct val="100000"/>
              </a:lnSpc>
              <a:buNone/>
            </a:pPr>
            <a:r>
              <a:rPr lang="zh-TW" altLang="en-US" sz="2000" b="1" dirty="0" smtClean="0">
                <a:latin typeface="+mj-ea"/>
                <a:ea typeface="+mj-ea"/>
              </a:rPr>
              <a:t>對馬海峽侵略朝鮮，史稱文祿之役（朝鮮稱為壬辰倭亂，中國稱</a:t>
            </a:r>
          </a:p>
          <a:p>
            <a:pPr marL="45720" indent="0" algn="dist">
              <a:lnSpc>
                <a:spcPct val="100000"/>
              </a:lnSpc>
              <a:buNone/>
            </a:pPr>
            <a:r>
              <a:rPr lang="zh-TW" altLang="en-US" sz="2000" b="1" dirty="0" smtClean="0">
                <a:latin typeface="+mj-ea"/>
                <a:ea typeface="+mj-ea"/>
              </a:rPr>
              <a:t>為萬曆朝鮮之役）。明神宗派遣遼東總兵李如松率兵入援朝鮮。</a:t>
            </a:r>
          </a:p>
          <a:p>
            <a:pPr marL="45720" indent="0" algn="dist">
              <a:lnSpc>
                <a:spcPct val="100000"/>
              </a:lnSpc>
              <a:buNone/>
            </a:pPr>
            <a:r>
              <a:rPr lang="zh-TW" altLang="en-US" sz="2000" b="1" dirty="0" smtClean="0">
                <a:latin typeface="+mj-ea"/>
                <a:ea typeface="+mj-ea"/>
              </a:rPr>
              <a:t>在明軍（約</a:t>
            </a:r>
            <a:r>
              <a:rPr lang="en-US" altLang="zh-TW" sz="2000" b="1" dirty="0" smtClean="0">
                <a:latin typeface="+mj-ea"/>
                <a:ea typeface="+mj-ea"/>
              </a:rPr>
              <a:t>5</a:t>
            </a:r>
            <a:r>
              <a:rPr lang="zh-TW" altLang="en-US" sz="2000" b="1" dirty="0" smtClean="0">
                <a:latin typeface="+mj-ea"/>
                <a:ea typeface="+mj-ea"/>
              </a:rPr>
              <a:t>萬）和朝鮮三道水師提督李舜臣等的反擊下，日軍攻勢</a:t>
            </a:r>
          </a:p>
          <a:p>
            <a:pPr marL="45720" indent="0" algn="dist">
              <a:lnSpc>
                <a:spcPct val="100000"/>
              </a:lnSpc>
              <a:buNone/>
            </a:pPr>
            <a:r>
              <a:rPr lang="zh-TW" altLang="en-US" sz="2000" b="1" dirty="0" smtClean="0">
                <a:latin typeface="+mj-ea"/>
                <a:ea typeface="+mj-ea"/>
              </a:rPr>
              <a:t>遇阻。終於在</a:t>
            </a:r>
            <a:r>
              <a:rPr lang="en-US" altLang="zh-TW" sz="2000" b="1" dirty="0" smtClean="0">
                <a:latin typeface="+mj-ea"/>
                <a:ea typeface="+mj-ea"/>
              </a:rPr>
              <a:t>1593</a:t>
            </a:r>
            <a:r>
              <a:rPr lang="zh-TW" altLang="en-US" sz="2000" b="1" dirty="0" smtClean="0">
                <a:latin typeface="+mj-ea"/>
                <a:ea typeface="+mj-ea"/>
              </a:rPr>
              <a:t>年日軍因遭逢損失，豐臣秀吉遂被迫與明朝和談。</a:t>
            </a:r>
          </a:p>
          <a:p>
            <a:pPr marL="45720" indent="0" algn="dist">
              <a:lnSpc>
                <a:spcPct val="100000"/>
              </a:lnSpc>
              <a:buNone/>
            </a:pPr>
            <a:r>
              <a:rPr lang="zh-TW" altLang="en-US" sz="2000" b="1" dirty="0" smtClean="0">
                <a:latin typeface="+mj-ea"/>
                <a:ea typeface="+mj-ea"/>
              </a:rPr>
              <a:t>                                            </a:t>
            </a:r>
            <a:r>
              <a:rPr lang="en-US" altLang="zh-TW" sz="2000" b="1" dirty="0" smtClean="0">
                <a:latin typeface="+mj-ea"/>
                <a:ea typeface="+mj-ea"/>
              </a:rPr>
              <a:t>1597</a:t>
            </a:r>
            <a:r>
              <a:rPr lang="zh-TW" altLang="en-US" sz="2000" b="1" dirty="0" smtClean="0">
                <a:latin typeface="+mj-ea"/>
                <a:ea typeface="+mj-ea"/>
              </a:rPr>
              <a:t>年正月，秀吉再次遣兵入侵朝鮮，史稱「慶長</a:t>
            </a:r>
          </a:p>
          <a:p>
            <a:pPr marL="45720" indent="0" algn="dist">
              <a:lnSpc>
                <a:spcPct val="100000"/>
              </a:lnSpc>
              <a:buNone/>
            </a:pPr>
            <a:r>
              <a:rPr lang="zh-TW" altLang="en-US" sz="2000" b="1" dirty="0" smtClean="0">
                <a:latin typeface="+mj-ea"/>
                <a:ea typeface="+mj-ea"/>
              </a:rPr>
              <a:t>                                              之役」（朝鮮稱為丁酉再亂）。日軍盤據釜山，</a:t>
            </a:r>
          </a:p>
          <a:p>
            <a:pPr marL="45720" indent="0" algn="dist">
              <a:lnSpc>
                <a:spcPct val="100000"/>
              </a:lnSpc>
              <a:buNone/>
            </a:pPr>
            <a:r>
              <a:rPr lang="zh-TW" altLang="en-US" sz="2000" b="1" dirty="0" smtClean="0">
                <a:latin typeface="+mj-ea"/>
                <a:ea typeface="+mj-ea"/>
              </a:rPr>
              <a:t>                                             再進逼漢陽。然而明朝援軍（約</a:t>
            </a:r>
            <a:r>
              <a:rPr lang="en-US" altLang="zh-TW" sz="2000" b="1" dirty="0" smtClean="0">
                <a:latin typeface="+mj-ea"/>
                <a:ea typeface="+mj-ea"/>
              </a:rPr>
              <a:t>8</a:t>
            </a:r>
            <a:r>
              <a:rPr lang="zh-TW" altLang="en-US" sz="2000" b="1" dirty="0" smtClean="0">
                <a:latin typeface="+mj-ea"/>
                <a:ea typeface="+mj-ea"/>
              </a:rPr>
              <a:t>萬）加入戰鬥行列</a:t>
            </a:r>
          </a:p>
          <a:p>
            <a:pPr marL="45720" indent="0" algn="dist">
              <a:lnSpc>
                <a:spcPct val="100000"/>
              </a:lnSpc>
              <a:buNone/>
            </a:pPr>
            <a:r>
              <a:rPr lang="zh-TW" altLang="en-US" sz="2000" b="1" dirty="0" smtClean="0">
                <a:latin typeface="+mj-ea"/>
                <a:ea typeface="+mj-ea"/>
              </a:rPr>
              <a:t>                                              後，日軍攻勢再度受阻，被迫死守於海岸各倭城。 </a:t>
            </a:r>
          </a:p>
          <a:p>
            <a:pPr marL="45720" indent="0" algn="dist">
              <a:lnSpc>
                <a:spcPct val="100000"/>
              </a:lnSpc>
              <a:buNone/>
            </a:pPr>
            <a:r>
              <a:rPr lang="zh-TW" altLang="en-US" sz="2000" b="1" dirty="0" smtClean="0">
                <a:latin typeface="+mj-ea"/>
                <a:ea typeface="+mj-ea"/>
              </a:rPr>
              <a:t>                                                 </a:t>
            </a:r>
            <a:r>
              <a:rPr lang="en-US" altLang="zh-TW" sz="2000" b="1" dirty="0" smtClean="0">
                <a:latin typeface="+mj-ea"/>
                <a:ea typeface="+mj-ea"/>
              </a:rPr>
              <a:t>1598</a:t>
            </a:r>
            <a:r>
              <a:rPr lang="zh-TW" altLang="en-US" sz="2000" b="1" dirty="0" smtClean="0">
                <a:latin typeface="+mj-ea"/>
                <a:ea typeface="+mj-ea"/>
              </a:rPr>
              <a:t>年</a:t>
            </a:r>
            <a:r>
              <a:rPr lang="en-US" altLang="zh-TW" sz="2000" b="1" dirty="0" smtClean="0">
                <a:latin typeface="+mj-ea"/>
                <a:ea typeface="+mj-ea"/>
              </a:rPr>
              <a:t>8</a:t>
            </a:r>
            <a:r>
              <a:rPr lang="zh-TW" altLang="en-US" sz="2000" b="1" dirty="0" smtClean="0">
                <a:latin typeface="+mj-ea"/>
                <a:ea typeface="+mj-ea"/>
              </a:rPr>
              <a:t>月</a:t>
            </a:r>
            <a:r>
              <a:rPr lang="en-US" altLang="zh-TW" sz="2000" b="1" dirty="0" smtClean="0">
                <a:latin typeface="+mj-ea"/>
                <a:ea typeface="+mj-ea"/>
              </a:rPr>
              <a:t>18</a:t>
            </a:r>
            <a:r>
              <a:rPr lang="zh-TW" altLang="en-US" sz="2000" b="1" dirty="0" smtClean="0">
                <a:latin typeface="+mj-ea"/>
                <a:ea typeface="+mj-ea"/>
              </a:rPr>
              <a:t>日，豐臣秀吉病逝於京都伏見城</a:t>
            </a:r>
          </a:p>
          <a:p>
            <a:pPr marL="45720" indent="0" algn="dist">
              <a:lnSpc>
                <a:spcPct val="100000"/>
              </a:lnSpc>
              <a:buNone/>
            </a:pPr>
            <a:r>
              <a:rPr lang="zh-TW" altLang="en-US" sz="2000" b="1" dirty="0" smtClean="0">
                <a:latin typeface="+mj-ea"/>
                <a:ea typeface="+mj-ea"/>
              </a:rPr>
              <a:t>                                                                                       內，享壽</a:t>
            </a:r>
            <a:r>
              <a:rPr lang="en-US" altLang="zh-TW" sz="2000" b="1" dirty="0" smtClean="0">
                <a:latin typeface="+mj-ea"/>
                <a:ea typeface="+mj-ea"/>
              </a:rPr>
              <a:t>61</a:t>
            </a:r>
            <a:r>
              <a:rPr lang="zh-TW" altLang="en-US" sz="2000" b="1" dirty="0" smtClean="0">
                <a:latin typeface="+mj-ea"/>
                <a:ea typeface="+mj-ea"/>
              </a:rPr>
              <a:t>歲。 </a:t>
            </a:r>
          </a:p>
          <a:p>
            <a:pPr marL="45720" indent="0" algn="dist">
              <a:lnSpc>
                <a:spcPct val="100000"/>
              </a:lnSpc>
              <a:buNone/>
            </a:pPr>
            <a:r>
              <a:rPr lang="en-US" altLang="zh-TW" sz="2000" b="1" dirty="0" smtClean="0">
                <a:latin typeface="+mj-ea"/>
                <a:ea typeface="+mj-ea"/>
              </a:rPr>
              <a:t>        </a:t>
            </a:r>
            <a:endParaRPr lang="zh-TW" altLang="en-US" sz="2000" b="1" dirty="0">
              <a:solidFill>
                <a:srgbClr val="7030A0"/>
              </a:solidFill>
              <a:latin typeface="+mj-ea"/>
              <a:ea typeface="+mj-ea"/>
            </a:endParaRPr>
          </a:p>
        </p:txBody>
      </p:sp>
      <p:pic>
        <p:nvPicPr>
          <p:cNvPr id="5" name="圖片 4">
            <a:extLst>
              <a:ext uri="{FF2B5EF4-FFF2-40B4-BE49-F238E27FC236}">
                <a16:creationId xmlns:a16="http://schemas.microsoft.com/office/drawing/2014/main" xmlns="" id="{F3B498E2-C65C-44E1-A265-D4E9A9C1ED79}"/>
              </a:ext>
            </a:extLst>
          </p:cNvPr>
          <p:cNvPicPr>
            <a:picLocks noChangeAspect="1"/>
          </p:cNvPicPr>
          <p:nvPr/>
        </p:nvPicPr>
        <p:blipFill>
          <a:blip r:embed="rId3"/>
          <a:stretch>
            <a:fillRect/>
          </a:stretch>
        </p:blipFill>
        <p:spPr>
          <a:xfrm>
            <a:off x="261764" y="-117238"/>
            <a:ext cx="2549576" cy="3399434"/>
          </a:xfrm>
          <a:prstGeom prst="rect">
            <a:avLst/>
          </a:prstGeom>
        </p:spPr>
      </p:pic>
      <p:pic>
        <p:nvPicPr>
          <p:cNvPr id="7" name="圖片 6">
            <a:extLst>
              <a:ext uri="{FF2B5EF4-FFF2-40B4-BE49-F238E27FC236}">
                <a16:creationId xmlns:a16="http://schemas.microsoft.com/office/drawing/2014/main" xmlns="" id="{80A7A5A5-AA90-4363-910D-A120660BAF23}"/>
              </a:ext>
            </a:extLst>
          </p:cNvPr>
          <p:cNvPicPr>
            <a:picLocks noChangeAspect="1"/>
          </p:cNvPicPr>
          <p:nvPr/>
        </p:nvPicPr>
        <p:blipFill>
          <a:blip r:embed="rId4"/>
          <a:stretch>
            <a:fillRect/>
          </a:stretch>
        </p:blipFill>
        <p:spPr>
          <a:xfrm>
            <a:off x="736562" y="3500438"/>
            <a:ext cx="5000660" cy="3208287"/>
          </a:xfrm>
          <a:prstGeom prst="rect">
            <a:avLst/>
          </a:prstGeom>
        </p:spPr>
      </p:pic>
    </p:spTree>
    <p:extLst>
      <p:ext uri="{BB962C8B-B14F-4D97-AF65-F5344CB8AC3E}">
        <p14:creationId xmlns:p14="http://schemas.microsoft.com/office/powerpoint/2010/main" xmlns="" val="2496093916"/>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drumroll.wav"/>
          </p:stSnd>
        </p:sndAc>
      </p:transition>
    </mc:Choice>
    <mc:Fallback>
      <p:transition spd="med">
        <p:fade/>
        <p:sndAc>
          <p:stSnd>
            <p:snd r:embed="rId2" name="drumroll.wav"/>
          </p:stSnd>
        </p:sndAc>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196AC915-D144-42F0-BD61-055B4CBD7410}"/>
              </a:ext>
            </a:extLst>
          </p:cNvPr>
          <p:cNvSpPr>
            <a:spLocks noGrp="1"/>
          </p:cNvSpPr>
          <p:nvPr>
            <p:ph idx="1"/>
          </p:nvPr>
        </p:nvSpPr>
        <p:spPr>
          <a:xfrm>
            <a:off x="808000" y="214290"/>
            <a:ext cx="10787138" cy="8681165"/>
          </a:xfrm>
        </p:spPr>
        <p:txBody>
          <a:bodyPr>
            <a:normAutofit/>
          </a:bodyPr>
          <a:lstStyle/>
          <a:p>
            <a:pPr marL="45720" indent="0">
              <a:buNone/>
            </a:pPr>
            <a:r>
              <a:rPr lang="en-US" altLang="zh-TW" b="1" dirty="0"/>
              <a:t> </a:t>
            </a:r>
            <a:r>
              <a:rPr lang="en-US" altLang="zh-TW" sz="2000" b="1" dirty="0"/>
              <a:t>1868</a:t>
            </a:r>
            <a:r>
              <a:rPr lang="zh-TW" altLang="en-US" sz="2000" b="1" dirty="0"/>
              <a:t>年</a:t>
            </a:r>
            <a:r>
              <a:rPr lang="en-US" altLang="zh-TW" sz="2000" b="1" dirty="0"/>
              <a:t>1</a:t>
            </a:r>
            <a:r>
              <a:rPr lang="zh-TW" altLang="en-US" sz="2000" b="1" dirty="0"/>
              <a:t>月</a:t>
            </a:r>
            <a:r>
              <a:rPr lang="en-US" altLang="zh-TW" sz="2000" b="1" dirty="0"/>
              <a:t>3</a:t>
            </a:r>
            <a:r>
              <a:rPr lang="zh-TW" altLang="en-US" sz="2000" b="1" dirty="0"/>
              <a:t>日，日本明治天皇頒布了「王政復古大號令」的諭令，表示准</a:t>
            </a:r>
            <a:r>
              <a:rPr lang="zh-TW" altLang="en-US" sz="2000" b="1" dirty="0" smtClean="0"/>
              <a:t>許德川</a:t>
            </a:r>
            <a:r>
              <a:rPr lang="zh-TW" altLang="en-US" sz="2000" b="1" dirty="0"/>
              <a:t>將軍</a:t>
            </a:r>
            <a:r>
              <a:rPr lang="zh-TW" altLang="en-US" sz="2000" b="1" dirty="0" smtClean="0"/>
              <a:t>的</a:t>
            </a:r>
            <a:endParaRPr lang="en-US" altLang="zh-TW" sz="2000" b="1" dirty="0" smtClean="0"/>
          </a:p>
          <a:p>
            <a:pPr marL="45720" indent="0">
              <a:buNone/>
            </a:pPr>
            <a:r>
              <a:rPr lang="zh-TW" altLang="en-US" sz="2000" b="1" dirty="0" smtClean="0"/>
              <a:t>辭退</a:t>
            </a:r>
            <a:r>
              <a:rPr lang="zh-TW" altLang="en-US" sz="2000" b="1" dirty="0"/>
              <a:t>。</a:t>
            </a:r>
            <a:r>
              <a:rPr lang="en-US" altLang="zh-TW" sz="2000" b="1" dirty="0"/>
              <a:t>1</a:t>
            </a:r>
            <a:r>
              <a:rPr lang="zh-TW" altLang="en-US" sz="2000" b="1" dirty="0"/>
              <a:t>月</a:t>
            </a:r>
            <a:r>
              <a:rPr lang="en-US" altLang="zh-TW" sz="2000" b="1" dirty="0"/>
              <a:t>27</a:t>
            </a:r>
            <a:r>
              <a:rPr lang="zh-TW" altLang="en-US" sz="2000" b="1" dirty="0"/>
              <a:t>日，倒幕軍連戰連捷，最終在京都附近的大戰中</a:t>
            </a:r>
            <a:r>
              <a:rPr lang="zh-TW" altLang="en-US" sz="2000" b="1" dirty="0" smtClean="0"/>
              <a:t>擊敗三</a:t>
            </a:r>
            <a:r>
              <a:rPr lang="zh-TW" altLang="en-US" sz="2000" b="1" dirty="0"/>
              <a:t>倍於己的幕府軍隊</a:t>
            </a:r>
            <a:r>
              <a:rPr lang="zh-TW" altLang="en-US" sz="2000" b="1" dirty="0" smtClean="0"/>
              <a:t>，</a:t>
            </a:r>
            <a:endParaRPr lang="en-US" altLang="zh-TW" sz="2000" b="1" dirty="0" smtClean="0"/>
          </a:p>
          <a:p>
            <a:pPr marL="45720" indent="0">
              <a:buNone/>
            </a:pPr>
            <a:r>
              <a:rPr lang="zh-TW" altLang="en-US" sz="2000" b="1" dirty="0" smtClean="0"/>
              <a:t>德</a:t>
            </a:r>
            <a:r>
              <a:rPr lang="zh-TW" altLang="en-US" sz="2000" b="1" dirty="0"/>
              <a:t>川慶喜逃往江戶。倒幕軍繼續高歌猛進，攻陷</a:t>
            </a:r>
            <a:r>
              <a:rPr lang="zh-TW" altLang="en-US" sz="2000" b="1" dirty="0" smtClean="0"/>
              <a:t>幕府殘餘</a:t>
            </a:r>
            <a:r>
              <a:rPr lang="zh-TW" altLang="en-US" sz="2000" b="1" dirty="0"/>
              <a:t>在北海道的最後據點，取得了內戰的最終勝利。成立明治天皇為首的</a:t>
            </a:r>
            <a:r>
              <a:rPr lang="zh-TW" altLang="en-US" sz="2000" b="1" dirty="0" smtClean="0"/>
              <a:t>日本</a:t>
            </a:r>
            <a:r>
              <a:rPr lang="zh-TW" altLang="en-US" sz="2000" b="1" dirty="0"/>
              <a:t>新</a:t>
            </a:r>
            <a:r>
              <a:rPr lang="zh-TW" altLang="en-US" sz="2000" b="1" dirty="0" smtClean="0"/>
              <a:t>政府， </a:t>
            </a:r>
            <a:r>
              <a:rPr lang="en-US" altLang="zh-TW" sz="2000" b="1" dirty="0" smtClean="0"/>
              <a:t>1871</a:t>
            </a:r>
            <a:r>
              <a:rPr lang="zh-TW" altLang="en-US" sz="2000" b="1" dirty="0" smtClean="0"/>
              <a:t>年（明治</a:t>
            </a:r>
            <a:r>
              <a:rPr lang="en-US" altLang="zh-TW" sz="2000" b="1" dirty="0" smtClean="0"/>
              <a:t>4</a:t>
            </a:r>
            <a:r>
              <a:rPr lang="zh-TW" altLang="en-US" sz="2000" b="1" dirty="0" smtClean="0"/>
              <a:t>年）成立日本帝國陸軍。</a:t>
            </a:r>
            <a:endParaRPr lang="zh-TW" altLang="en-US" sz="2000" b="1" dirty="0"/>
          </a:p>
          <a:p>
            <a:pPr marL="45720" indent="0">
              <a:buNone/>
            </a:pPr>
            <a:r>
              <a:rPr lang="en-US" altLang="zh-TW" sz="2000" b="1" spc="300" dirty="0">
                <a:solidFill>
                  <a:srgbClr val="7030A0"/>
                </a:solidFill>
              </a:rPr>
              <a:t>1872</a:t>
            </a:r>
            <a:r>
              <a:rPr lang="zh-TW" altLang="en-US" sz="2000" b="1" spc="300" dirty="0">
                <a:solidFill>
                  <a:srgbClr val="7030A0"/>
                </a:solidFill>
              </a:rPr>
              <a:t>年明治天皇親自頒布</a:t>
            </a:r>
            <a:r>
              <a:rPr lang="en-US" altLang="zh-TW" sz="2000" b="1" spc="300" dirty="0">
                <a:solidFill>
                  <a:srgbClr val="7030A0"/>
                </a:solidFill>
              </a:rPr>
              <a:t>《</a:t>
            </a:r>
            <a:r>
              <a:rPr lang="zh-TW" altLang="en-US" sz="2000" b="1" spc="300" dirty="0">
                <a:solidFill>
                  <a:srgbClr val="7030A0"/>
                </a:solidFill>
              </a:rPr>
              <a:t>徵兵</a:t>
            </a:r>
            <a:endParaRPr lang="en-US" altLang="zh-TW" sz="2000" b="1" spc="300" dirty="0">
              <a:solidFill>
                <a:srgbClr val="7030A0"/>
              </a:solidFill>
            </a:endParaRPr>
          </a:p>
          <a:p>
            <a:pPr marL="45720" indent="0">
              <a:buNone/>
            </a:pPr>
            <a:r>
              <a:rPr lang="zh-TW" altLang="en-US" sz="2000" b="1" spc="300" dirty="0">
                <a:solidFill>
                  <a:srgbClr val="7030A0"/>
                </a:solidFill>
              </a:rPr>
              <a:t>告諭</a:t>
            </a:r>
            <a:r>
              <a:rPr lang="en-US" altLang="zh-TW" sz="2000" b="1" spc="300" dirty="0" smtClean="0">
                <a:solidFill>
                  <a:srgbClr val="7030A0"/>
                </a:solidFill>
              </a:rPr>
              <a:t>》</a:t>
            </a:r>
            <a:r>
              <a:rPr lang="zh-TW" altLang="en-US" sz="2000" b="1" spc="300" dirty="0" smtClean="0">
                <a:solidFill>
                  <a:srgbClr val="7030A0"/>
                </a:solidFill>
              </a:rPr>
              <a:t>設立海軍省管理海軍， </a:t>
            </a:r>
            <a:endParaRPr lang="en-US" altLang="zh-TW" sz="2000" b="1" spc="300" dirty="0" smtClean="0">
              <a:solidFill>
                <a:srgbClr val="7030A0"/>
              </a:solidFill>
            </a:endParaRPr>
          </a:p>
          <a:p>
            <a:pPr marL="45720" indent="0">
              <a:buNone/>
            </a:pPr>
            <a:r>
              <a:rPr lang="en-US" altLang="zh-TW" sz="2000" b="1" spc="300" dirty="0" smtClean="0">
                <a:solidFill>
                  <a:srgbClr val="7030A0"/>
                </a:solidFill>
              </a:rPr>
              <a:t>1873</a:t>
            </a:r>
            <a:r>
              <a:rPr lang="zh-TW" altLang="en-US" sz="2000" b="1" spc="300" dirty="0">
                <a:solidFill>
                  <a:srgbClr val="7030A0"/>
                </a:solidFill>
              </a:rPr>
              <a:t>年頒布</a:t>
            </a:r>
            <a:r>
              <a:rPr lang="en-US" altLang="zh-TW" sz="2000" b="1" spc="300" dirty="0">
                <a:solidFill>
                  <a:srgbClr val="7030A0"/>
                </a:solidFill>
              </a:rPr>
              <a:t>《</a:t>
            </a:r>
            <a:r>
              <a:rPr lang="zh-TW" altLang="en-US" sz="2000" b="1" spc="300" dirty="0">
                <a:solidFill>
                  <a:srgbClr val="7030A0"/>
                </a:solidFill>
              </a:rPr>
              <a:t>徵兵令</a:t>
            </a:r>
            <a:r>
              <a:rPr lang="en-US" altLang="zh-TW" sz="2000" b="1" spc="300" dirty="0" smtClean="0">
                <a:solidFill>
                  <a:srgbClr val="7030A0"/>
                </a:solidFill>
              </a:rPr>
              <a:t>》</a:t>
            </a:r>
            <a:r>
              <a:rPr lang="zh-TW" altLang="en-US" sz="2000" b="1" spc="300" dirty="0" smtClean="0">
                <a:solidFill>
                  <a:srgbClr val="7030A0"/>
                </a:solidFill>
              </a:rPr>
              <a:t>，</a:t>
            </a:r>
            <a:r>
              <a:rPr lang="zh-TW" altLang="en-US" sz="2000" b="1" spc="300" dirty="0">
                <a:solidFill>
                  <a:srgbClr val="7030A0"/>
                </a:solidFill>
              </a:rPr>
              <a:t>修改</a:t>
            </a:r>
            <a:r>
              <a:rPr lang="zh-TW" altLang="en-US" sz="2000" b="1" spc="300" dirty="0" smtClean="0">
                <a:solidFill>
                  <a:srgbClr val="7030A0"/>
                </a:solidFill>
              </a:rPr>
              <a:t>軍事</a:t>
            </a:r>
            <a:endParaRPr lang="en-US" altLang="zh-TW" sz="2000" b="1" spc="300" dirty="0" smtClean="0">
              <a:solidFill>
                <a:srgbClr val="7030A0"/>
              </a:solidFill>
            </a:endParaRPr>
          </a:p>
          <a:p>
            <a:pPr marL="45720" indent="0">
              <a:buNone/>
            </a:pPr>
            <a:r>
              <a:rPr lang="zh-TW" altLang="en-US" sz="2000" b="1" spc="300" dirty="0" smtClean="0">
                <a:solidFill>
                  <a:srgbClr val="7030A0"/>
                </a:solidFill>
              </a:rPr>
              <a:t>法令</a:t>
            </a:r>
            <a:r>
              <a:rPr lang="zh-TW" altLang="en-US" sz="2000" b="1" spc="300" dirty="0">
                <a:solidFill>
                  <a:srgbClr val="7030A0"/>
                </a:solidFill>
              </a:rPr>
              <a:t>，進一步加速</a:t>
            </a:r>
            <a:r>
              <a:rPr lang="zh-TW" altLang="en-US" sz="2000" b="1" spc="300" dirty="0" smtClean="0">
                <a:solidFill>
                  <a:srgbClr val="7030A0"/>
                </a:solidFill>
              </a:rPr>
              <a:t>擴軍</a:t>
            </a:r>
            <a:r>
              <a:rPr lang="zh-TW" altLang="en-US" sz="2000" b="1" spc="300" dirty="0">
                <a:solidFill>
                  <a:srgbClr val="7030A0"/>
                </a:solidFill>
              </a:rPr>
              <a:t>備戰。</a:t>
            </a:r>
            <a:r>
              <a:rPr lang="zh-TW" altLang="en-US" sz="2000" b="1" spc="300" dirty="0" smtClean="0">
                <a:solidFill>
                  <a:srgbClr val="7030A0"/>
                </a:solidFill>
              </a:rPr>
              <a:t>從</a:t>
            </a:r>
            <a:endParaRPr lang="en-US" altLang="zh-TW" sz="2000" b="1" spc="300" dirty="0" smtClean="0">
              <a:solidFill>
                <a:srgbClr val="7030A0"/>
              </a:solidFill>
            </a:endParaRPr>
          </a:p>
          <a:p>
            <a:pPr marL="45720" indent="0">
              <a:buNone/>
            </a:pPr>
            <a:r>
              <a:rPr lang="en-US" altLang="zh-TW" sz="2000" b="1" spc="300" dirty="0" smtClean="0">
                <a:solidFill>
                  <a:srgbClr val="7030A0"/>
                </a:solidFill>
              </a:rPr>
              <a:t>1880</a:t>
            </a:r>
            <a:r>
              <a:rPr lang="zh-TW" altLang="en-US" sz="2000" b="1" spc="300" dirty="0">
                <a:solidFill>
                  <a:srgbClr val="7030A0"/>
                </a:solidFill>
              </a:rPr>
              <a:t>年代起，日本</a:t>
            </a:r>
            <a:r>
              <a:rPr lang="zh-TW" altLang="en-US" sz="2000" b="1" spc="300" dirty="0" smtClean="0">
                <a:solidFill>
                  <a:srgbClr val="7030A0"/>
                </a:solidFill>
              </a:rPr>
              <a:t>不斷增加軍事</a:t>
            </a:r>
            <a:endParaRPr lang="en-US" altLang="zh-TW" sz="2000" b="1" spc="300" dirty="0" smtClean="0">
              <a:solidFill>
                <a:srgbClr val="7030A0"/>
              </a:solidFill>
            </a:endParaRPr>
          </a:p>
          <a:p>
            <a:pPr marL="45720" indent="0">
              <a:buNone/>
            </a:pPr>
            <a:r>
              <a:rPr lang="zh-TW" altLang="en-US" sz="2000" b="1" spc="300" dirty="0" smtClean="0">
                <a:solidFill>
                  <a:srgbClr val="7030A0"/>
                </a:solidFill>
              </a:rPr>
              <a:t>預算</a:t>
            </a:r>
            <a:r>
              <a:rPr lang="zh-TW" altLang="en-US" sz="2000" b="1" spc="300" dirty="0">
                <a:solidFill>
                  <a:srgbClr val="7030A0"/>
                </a:solidFill>
              </a:rPr>
              <a:t>，</a:t>
            </a:r>
            <a:r>
              <a:rPr lang="en-US" altLang="zh-TW" sz="2000" b="1" spc="300" dirty="0">
                <a:solidFill>
                  <a:srgbClr val="7030A0"/>
                </a:solidFill>
              </a:rPr>
              <a:t>1881</a:t>
            </a:r>
            <a:r>
              <a:rPr lang="zh-TW" altLang="en-US" sz="2000" b="1" spc="300" dirty="0">
                <a:solidFill>
                  <a:srgbClr val="7030A0"/>
                </a:solidFill>
              </a:rPr>
              <a:t>年陸海軍</a:t>
            </a:r>
            <a:r>
              <a:rPr lang="zh-TW" altLang="en-US" sz="2000" b="1" spc="300" dirty="0" smtClean="0">
                <a:solidFill>
                  <a:srgbClr val="7030A0"/>
                </a:solidFill>
              </a:rPr>
              <a:t>費開支</a:t>
            </a:r>
            <a:r>
              <a:rPr lang="zh-TW" altLang="en-US" sz="2000" b="1" spc="300" dirty="0">
                <a:solidFill>
                  <a:srgbClr val="7030A0"/>
                </a:solidFill>
              </a:rPr>
              <a:t>占</a:t>
            </a:r>
            <a:r>
              <a:rPr lang="zh-TW" altLang="en-US" sz="2000" b="1" spc="300" dirty="0" smtClean="0">
                <a:solidFill>
                  <a:srgbClr val="7030A0"/>
                </a:solidFill>
              </a:rPr>
              <a:t>政府</a:t>
            </a:r>
            <a:endParaRPr lang="en-US" altLang="zh-TW" sz="2000" b="1" spc="300" dirty="0" smtClean="0">
              <a:solidFill>
                <a:srgbClr val="7030A0"/>
              </a:solidFill>
            </a:endParaRPr>
          </a:p>
          <a:p>
            <a:pPr marL="45720" indent="0">
              <a:buNone/>
            </a:pPr>
            <a:r>
              <a:rPr lang="zh-TW" altLang="en-US" sz="2000" b="1" spc="300" dirty="0" smtClean="0">
                <a:solidFill>
                  <a:srgbClr val="7030A0"/>
                </a:solidFill>
              </a:rPr>
              <a:t>全年</a:t>
            </a:r>
            <a:r>
              <a:rPr lang="zh-TW" altLang="en-US" sz="2000" b="1" spc="300" dirty="0">
                <a:solidFill>
                  <a:srgbClr val="7030A0"/>
                </a:solidFill>
              </a:rPr>
              <a:t>財政支出的</a:t>
            </a:r>
            <a:r>
              <a:rPr lang="en-US" altLang="zh-TW" sz="2000" b="1" spc="300" dirty="0">
                <a:solidFill>
                  <a:srgbClr val="7030A0"/>
                </a:solidFill>
              </a:rPr>
              <a:t>16.6</a:t>
            </a:r>
            <a:r>
              <a:rPr lang="zh-TW" altLang="en-US" sz="2000" b="1" spc="300" dirty="0" smtClean="0">
                <a:solidFill>
                  <a:srgbClr val="7030A0"/>
                </a:solidFill>
              </a:rPr>
              <a:t>％；</a:t>
            </a:r>
            <a:r>
              <a:rPr lang="en-US" altLang="zh-TW" sz="2000" b="1" spc="300" dirty="0" smtClean="0">
                <a:solidFill>
                  <a:srgbClr val="7030A0"/>
                </a:solidFill>
              </a:rPr>
              <a:t>1892</a:t>
            </a:r>
            <a:r>
              <a:rPr lang="zh-TW" altLang="en-US" sz="2000" b="1" spc="300" dirty="0" smtClean="0">
                <a:solidFill>
                  <a:srgbClr val="7030A0"/>
                </a:solidFill>
              </a:rPr>
              <a:t>年</a:t>
            </a:r>
            <a:endParaRPr lang="en-US" altLang="zh-TW" sz="2000" b="1" spc="300" dirty="0" smtClean="0">
              <a:solidFill>
                <a:srgbClr val="7030A0"/>
              </a:solidFill>
            </a:endParaRPr>
          </a:p>
          <a:p>
            <a:pPr marL="45720" indent="0">
              <a:buNone/>
            </a:pPr>
            <a:r>
              <a:rPr lang="zh-TW" altLang="en-US" sz="2000" b="1" spc="300" dirty="0" smtClean="0">
                <a:solidFill>
                  <a:srgbClr val="7030A0"/>
                </a:solidFill>
              </a:rPr>
              <a:t>占</a:t>
            </a:r>
            <a:r>
              <a:rPr lang="en-US" altLang="zh-TW" sz="2000" b="1" spc="300" dirty="0">
                <a:solidFill>
                  <a:srgbClr val="7030A0"/>
                </a:solidFill>
              </a:rPr>
              <a:t>41</a:t>
            </a:r>
            <a:r>
              <a:rPr lang="zh-TW" altLang="en-US" sz="2000" b="1" spc="300" dirty="0">
                <a:solidFill>
                  <a:srgbClr val="7030A0"/>
                </a:solidFill>
              </a:rPr>
              <a:t>％。</a:t>
            </a:r>
          </a:p>
          <a:p>
            <a:endParaRPr lang="zh-TW" altLang="en-US" dirty="0"/>
          </a:p>
          <a:p>
            <a:r>
              <a:rPr lang="zh-TW" altLang="en-US" dirty="0"/>
              <a:t> </a:t>
            </a:r>
          </a:p>
        </p:txBody>
      </p:sp>
      <p:pic>
        <p:nvPicPr>
          <p:cNvPr id="5" name="圖片 4">
            <a:extLst>
              <a:ext uri="{FF2B5EF4-FFF2-40B4-BE49-F238E27FC236}">
                <a16:creationId xmlns:a16="http://schemas.microsoft.com/office/drawing/2014/main" xmlns="" id="{C0FB88DB-72E0-490F-BB7A-8003D36A4792}"/>
              </a:ext>
            </a:extLst>
          </p:cNvPr>
          <p:cNvPicPr>
            <a:picLocks noChangeAspect="1"/>
          </p:cNvPicPr>
          <p:nvPr/>
        </p:nvPicPr>
        <p:blipFill>
          <a:blip r:embed="rId3"/>
          <a:stretch>
            <a:fillRect/>
          </a:stretch>
        </p:blipFill>
        <p:spPr>
          <a:xfrm>
            <a:off x="5594346" y="2000240"/>
            <a:ext cx="6594479" cy="3456384"/>
          </a:xfrm>
          <a:prstGeom prst="rect">
            <a:avLst/>
          </a:prstGeom>
        </p:spPr>
      </p:pic>
    </p:spTree>
    <p:extLst>
      <p:ext uri="{BB962C8B-B14F-4D97-AF65-F5344CB8AC3E}">
        <p14:creationId xmlns:p14="http://schemas.microsoft.com/office/powerpoint/2010/main" xmlns="" val="3985768752"/>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drumroll.wav"/>
          </p:stSnd>
        </p:sndAc>
      </p:transition>
    </mc:Choice>
    <mc:Fallback>
      <p:transition spd="med">
        <p:fade/>
        <p:sndAc>
          <p:stSnd>
            <p:snd r:embed="rId2" name="drumroll.wav"/>
          </p:stSnd>
        </p:sndAc>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F5D92BB-EC36-46C4-8A59-C97B70E83561}"/>
              </a:ext>
            </a:extLst>
          </p:cNvPr>
          <p:cNvSpPr>
            <a:spLocks noGrp="1"/>
          </p:cNvSpPr>
          <p:nvPr>
            <p:ph type="title"/>
          </p:nvPr>
        </p:nvSpPr>
        <p:spPr>
          <a:xfrm>
            <a:off x="1217614" y="548680"/>
            <a:ext cx="9753600" cy="864096"/>
          </a:xfrm>
        </p:spPr>
        <p:txBody>
          <a:bodyPr>
            <a:noAutofit/>
          </a:bodyPr>
          <a:lstStyle/>
          <a:p>
            <a:pPr>
              <a:lnSpc>
                <a:spcPct val="150000"/>
              </a:lnSpc>
            </a:pPr>
            <a:r>
              <a:rPr lang="zh-TW" altLang="zh-TW" sz="2400" b="1" dirty="0">
                <a:solidFill>
                  <a:srgbClr val="002060"/>
                </a:solidFill>
              </a:rPr>
              <a:t>明治維新西方文明為師，在「軍事學習歐陸強權──普魯士，經濟學海上霸主──英國」的策略下，揮別尊崇中國路線，迅速跟隨西方的腳步</a:t>
            </a:r>
            <a:r>
              <a:rPr lang="zh-TW" altLang="en-US" sz="2400" b="1" dirty="0">
                <a:solidFill>
                  <a:srgbClr val="002060"/>
                </a:solidFill>
              </a:rPr>
              <a:t>。</a:t>
            </a:r>
          </a:p>
        </p:txBody>
      </p:sp>
      <p:sp>
        <p:nvSpPr>
          <p:cNvPr id="3" name="內容版面配置區 2">
            <a:extLst>
              <a:ext uri="{FF2B5EF4-FFF2-40B4-BE49-F238E27FC236}">
                <a16:creationId xmlns:a16="http://schemas.microsoft.com/office/drawing/2014/main" xmlns="" id="{8816E6E5-12CF-4669-ADF1-BD974D6A90F7}"/>
              </a:ext>
            </a:extLst>
          </p:cNvPr>
          <p:cNvSpPr>
            <a:spLocks noGrp="1"/>
          </p:cNvSpPr>
          <p:nvPr>
            <p:ph idx="1"/>
          </p:nvPr>
        </p:nvSpPr>
        <p:spPr>
          <a:xfrm>
            <a:off x="549796" y="1600200"/>
            <a:ext cx="10729192" cy="5429200"/>
          </a:xfrm>
        </p:spPr>
        <p:txBody>
          <a:bodyPr>
            <a:normAutofit fontScale="70000" lnSpcReduction="20000"/>
          </a:bodyPr>
          <a:lstStyle/>
          <a:p>
            <a:pPr marL="45720" indent="0">
              <a:buNone/>
            </a:pPr>
            <a:r>
              <a:rPr lang="zh-TW" altLang="en-US" sz="2900" b="1" dirty="0">
                <a:solidFill>
                  <a:srgbClr val="C00000"/>
                </a:solidFill>
              </a:rPr>
              <a:t>到</a:t>
            </a:r>
            <a:r>
              <a:rPr lang="en-US" altLang="zh-TW" sz="2900" b="1" dirty="0">
                <a:solidFill>
                  <a:srgbClr val="C00000"/>
                </a:solidFill>
              </a:rPr>
              <a:t>1894</a:t>
            </a:r>
            <a:r>
              <a:rPr lang="zh-TW" altLang="en-US" sz="2900" b="1" dirty="0">
                <a:solidFill>
                  <a:srgbClr val="C00000"/>
                </a:solidFill>
              </a:rPr>
              <a:t>年甲午中日戰爭前夕，日本陸軍已發展到</a:t>
            </a:r>
            <a:r>
              <a:rPr lang="en-US" altLang="zh-TW" sz="2900" b="1" dirty="0">
                <a:solidFill>
                  <a:srgbClr val="C00000"/>
                </a:solidFill>
              </a:rPr>
              <a:t>7</a:t>
            </a:r>
            <a:r>
              <a:rPr lang="zh-TW" altLang="en-US" sz="2900" b="1" dirty="0">
                <a:solidFill>
                  <a:srgbClr val="C00000"/>
                </a:solidFill>
              </a:rPr>
              <a:t>個師團，現役兵力</a:t>
            </a:r>
            <a:r>
              <a:rPr lang="en-US" altLang="zh-TW" sz="2900" b="1" dirty="0">
                <a:solidFill>
                  <a:srgbClr val="C00000"/>
                </a:solidFill>
              </a:rPr>
              <a:t>7</a:t>
            </a:r>
            <a:r>
              <a:rPr lang="zh-TW" altLang="en-US" sz="2900" b="1" dirty="0">
                <a:solidFill>
                  <a:srgbClr val="C00000"/>
                </a:solidFill>
              </a:rPr>
              <a:t>．</a:t>
            </a:r>
            <a:r>
              <a:rPr lang="en-US" altLang="zh-TW" sz="2900" b="1" dirty="0">
                <a:solidFill>
                  <a:srgbClr val="C00000"/>
                </a:solidFill>
              </a:rPr>
              <a:t>5</a:t>
            </a:r>
            <a:r>
              <a:rPr lang="zh-TW" altLang="en-US" sz="2900" b="1" dirty="0">
                <a:solidFill>
                  <a:srgbClr val="C00000"/>
                </a:solidFill>
              </a:rPr>
              <a:t>萬人、預備役</a:t>
            </a:r>
            <a:r>
              <a:rPr lang="en-US" altLang="zh-TW" sz="2900" b="1" dirty="0">
                <a:solidFill>
                  <a:srgbClr val="C00000"/>
                </a:solidFill>
              </a:rPr>
              <a:t>23</a:t>
            </a:r>
          </a:p>
          <a:p>
            <a:pPr marL="45720" indent="0">
              <a:buNone/>
            </a:pPr>
            <a:r>
              <a:rPr lang="zh-TW" altLang="en-US" sz="2900" b="1" dirty="0">
                <a:solidFill>
                  <a:srgbClr val="C00000"/>
                </a:solidFill>
              </a:rPr>
              <a:t>萬人；海軍也擁有大小軍艦</a:t>
            </a:r>
            <a:r>
              <a:rPr lang="en-US" altLang="zh-TW" sz="2900" b="1" dirty="0">
                <a:solidFill>
                  <a:srgbClr val="C00000"/>
                </a:solidFill>
              </a:rPr>
              <a:t>31</a:t>
            </a:r>
            <a:r>
              <a:rPr lang="zh-TW" altLang="en-US" sz="2900" b="1" dirty="0">
                <a:solidFill>
                  <a:srgbClr val="C00000"/>
                </a:solidFill>
              </a:rPr>
              <a:t>艘、魚雷艇</a:t>
            </a:r>
            <a:r>
              <a:rPr lang="en-US" altLang="zh-TW" sz="2900" b="1" dirty="0">
                <a:solidFill>
                  <a:srgbClr val="C00000"/>
                </a:solidFill>
              </a:rPr>
              <a:t>37</a:t>
            </a:r>
            <a:r>
              <a:rPr lang="zh-TW" altLang="en-US" sz="2900" b="1" dirty="0">
                <a:solidFill>
                  <a:srgbClr val="C00000"/>
                </a:solidFill>
              </a:rPr>
              <a:t>般，總噸位</a:t>
            </a:r>
            <a:r>
              <a:rPr lang="en-US" altLang="zh-TW" sz="2900" b="1" dirty="0">
                <a:solidFill>
                  <a:srgbClr val="C00000"/>
                </a:solidFill>
              </a:rPr>
              <a:t>6</a:t>
            </a:r>
            <a:r>
              <a:rPr lang="zh-TW" altLang="en-US" sz="2900" b="1" dirty="0">
                <a:solidFill>
                  <a:srgbClr val="C00000"/>
                </a:solidFill>
              </a:rPr>
              <a:t>萬噸。</a:t>
            </a:r>
            <a:endParaRPr lang="en-US" altLang="zh-TW" sz="2900" b="1" dirty="0">
              <a:solidFill>
                <a:srgbClr val="C00000"/>
              </a:solidFill>
            </a:endParaRPr>
          </a:p>
          <a:p>
            <a:pPr marL="45720" indent="0">
              <a:buNone/>
            </a:pPr>
            <a:r>
              <a:rPr lang="en-US" altLang="zh-TW" sz="3100" b="1" dirty="0"/>
              <a:t>1984</a:t>
            </a:r>
            <a:r>
              <a:rPr lang="zh-TW" altLang="en-US" sz="3100" b="1" dirty="0"/>
              <a:t>甲午戰爭獲勝之後，日本為了控制南中國海及獲得在和談時，作為要求割讓臺灣</a:t>
            </a:r>
            <a:endParaRPr lang="en-US" altLang="zh-TW" sz="3100" b="1" dirty="0"/>
          </a:p>
          <a:p>
            <a:pPr marL="45720" indent="0">
              <a:buNone/>
            </a:pPr>
            <a:r>
              <a:rPr lang="zh-TW" altLang="en-US" sz="3100" b="1" dirty="0"/>
              <a:t>之藉口，</a:t>
            </a:r>
            <a:r>
              <a:rPr lang="en-US" altLang="zh-TW" sz="3100" b="1" dirty="0"/>
              <a:t>1895</a:t>
            </a:r>
            <a:r>
              <a:rPr lang="zh-TW" altLang="en-US" sz="3100" b="1" dirty="0"/>
              <a:t>年</a:t>
            </a:r>
            <a:r>
              <a:rPr lang="en-US" altLang="zh-TW" sz="3100" b="1" dirty="0"/>
              <a:t>1</a:t>
            </a:r>
            <a:r>
              <a:rPr lang="zh-TW" altLang="en-US" sz="3100" b="1" dirty="0"/>
              <a:t>月，下令編成進攻澎湖的混成支隊，因由大佐比志島義輝領軍，該</a:t>
            </a:r>
            <a:endParaRPr lang="en-US" altLang="zh-TW" sz="3100" b="1" dirty="0"/>
          </a:p>
          <a:p>
            <a:pPr marL="45720" indent="0">
              <a:buNone/>
            </a:pPr>
            <a:r>
              <a:rPr lang="zh-TW" altLang="en-US" sz="3100" b="1" dirty="0"/>
              <a:t>部隊又稱「比志島支隊」，日本海軍以松島旗艦為首的南方派遣艦隊</a:t>
            </a:r>
            <a:r>
              <a:rPr lang="en-US" altLang="zh-TW" sz="3100" b="1" dirty="0"/>
              <a:t>3</a:t>
            </a:r>
            <a:r>
              <a:rPr lang="zh-TW" altLang="en-US" sz="3100" b="1" dirty="0"/>
              <a:t>月</a:t>
            </a:r>
            <a:r>
              <a:rPr lang="en-US" altLang="zh-TW" sz="3100" b="1" dirty="0"/>
              <a:t>15</a:t>
            </a:r>
            <a:r>
              <a:rPr lang="zh-TW" altLang="en-US" sz="3100" b="1" dirty="0"/>
              <a:t>日自佐世</a:t>
            </a:r>
            <a:endParaRPr lang="en-US" altLang="zh-TW" sz="3100" b="1" dirty="0"/>
          </a:p>
          <a:p>
            <a:pPr marL="45720" indent="0">
              <a:buNone/>
            </a:pPr>
            <a:r>
              <a:rPr lang="zh-TW" altLang="en-US" sz="3100" b="1" dirty="0"/>
              <a:t>保軍港出發，</a:t>
            </a:r>
            <a:r>
              <a:rPr lang="en-US" altLang="zh-TW" sz="3100" b="1" dirty="0"/>
              <a:t>3</a:t>
            </a:r>
            <a:r>
              <a:rPr lang="zh-TW" altLang="en-US" sz="3100" b="1" dirty="0"/>
              <a:t>月</a:t>
            </a:r>
            <a:r>
              <a:rPr lang="en-US" altLang="zh-TW" sz="3100" b="1" dirty="0"/>
              <a:t>23</a:t>
            </a:r>
            <a:r>
              <a:rPr lang="zh-TW" altLang="zh-TW" sz="3100" b="1" dirty="0"/>
              <a:t>日軍派預備部隊</a:t>
            </a:r>
            <a:r>
              <a:rPr lang="en-US" altLang="zh-TW" sz="3100" b="1" dirty="0"/>
              <a:t>6194</a:t>
            </a:r>
            <a:r>
              <a:rPr lang="zh-TW" altLang="en-US" sz="3100" b="1" dirty="0"/>
              <a:t>名</a:t>
            </a:r>
            <a:endParaRPr lang="en-US" altLang="zh-TW" sz="3100" b="1" dirty="0"/>
          </a:p>
          <a:p>
            <a:pPr marL="45720" indent="0">
              <a:buNone/>
            </a:pPr>
            <a:r>
              <a:rPr lang="zh-TW" altLang="en-US" sz="3100" b="1" dirty="0"/>
              <a:t>官兵</a:t>
            </a:r>
            <a:r>
              <a:rPr lang="zh-TW" altLang="zh-TW" sz="3100" b="1" dirty="0"/>
              <a:t>攻打澎湖，並和海軍協同作戰，最後</a:t>
            </a:r>
            <a:endParaRPr lang="en-US" altLang="zh-TW" sz="3100" b="1" dirty="0"/>
          </a:p>
          <a:p>
            <a:pPr marL="45720" indent="0">
              <a:buNone/>
            </a:pPr>
            <a:r>
              <a:rPr lang="zh-TW" altLang="en-US" sz="3100" b="1" dirty="0"/>
              <a:t>日軍含病死者在內共</a:t>
            </a:r>
            <a:r>
              <a:rPr lang="en-US" altLang="zh-TW" sz="3100" b="1" dirty="0"/>
              <a:t>1274</a:t>
            </a:r>
            <a:r>
              <a:rPr lang="zh-TW" altLang="en-US" sz="3100" b="1" dirty="0"/>
              <a:t>人（軍伕</a:t>
            </a:r>
            <a:r>
              <a:rPr lang="en-US" altLang="zh-TW" sz="3100" b="1" dirty="0"/>
              <a:t>579</a:t>
            </a:r>
            <a:r>
              <a:rPr lang="zh-TW" altLang="en-US" sz="3100" b="1" dirty="0"/>
              <a:t>人）</a:t>
            </a:r>
            <a:endParaRPr lang="en-US" altLang="zh-TW" sz="3100" b="1" dirty="0"/>
          </a:p>
          <a:p>
            <a:pPr marL="45720" indent="0">
              <a:buNone/>
            </a:pPr>
            <a:r>
              <a:rPr lang="zh-TW" altLang="zh-TW" sz="3100" b="1" dirty="0"/>
              <a:t>的代價</a:t>
            </a:r>
            <a:r>
              <a:rPr lang="zh-TW" altLang="en-US" sz="3100" b="1" dirty="0"/>
              <a:t>，</a:t>
            </a:r>
            <a:r>
              <a:rPr lang="en-US" altLang="zh-TW" sz="3100" b="1" dirty="0"/>
              <a:t>25</a:t>
            </a:r>
            <a:r>
              <a:rPr lang="zh-TW" altLang="en-US" sz="3100" b="1" dirty="0"/>
              <a:t>日</a:t>
            </a:r>
            <a:r>
              <a:rPr lang="zh-TW" altLang="zh-TW" sz="3100" b="1" dirty="0"/>
              <a:t>佔領澎湖。</a:t>
            </a:r>
            <a:endParaRPr lang="en-US" altLang="zh-TW" sz="3100" b="1" dirty="0"/>
          </a:p>
          <a:p>
            <a:pPr marL="45720" indent="0">
              <a:buNone/>
            </a:pPr>
            <a:r>
              <a:rPr lang="zh-TW" altLang="zh-TW" sz="3100" b="1" dirty="0">
                <a:solidFill>
                  <a:srgbClr val="002060"/>
                </a:solidFill>
              </a:rPr>
              <a:t>此後，日</a:t>
            </a:r>
            <a:r>
              <a:rPr lang="zh-TW" altLang="en-US" sz="3100" b="1" dirty="0">
                <a:solidFill>
                  <a:srgbClr val="002060"/>
                </a:solidFill>
              </a:rPr>
              <a:t>本設立「澎湖列島行政廳」 ，</a:t>
            </a:r>
            <a:endParaRPr lang="en-US" altLang="zh-TW" sz="3100" b="1" dirty="0">
              <a:solidFill>
                <a:srgbClr val="002060"/>
              </a:solidFill>
            </a:endParaRPr>
          </a:p>
          <a:p>
            <a:pPr marL="45720" indent="0">
              <a:buNone/>
            </a:pPr>
            <a:r>
              <a:rPr lang="zh-TW" altLang="zh-TW" sz="3100" b="1" dirty="0">
                <a:solidFill>
                  <a:srgbClr val="002060"/>
                </a:solidFill>
              </a:rPr>
              <a:t>以此為根據地，</a:t>
            </a:r>
            <a:r>
              <a:rPr lang="zh-TW" altLang="en-US" sz="3100" b="1" dirty="0">
                <a:solidFill>
                  <a:srgbClr val="002060"/>
                </a:solidFill>
              </a:rPr>
              <a:t>準備</a:t>
            </a:r>
            <a:r>
              <a:rPr lang="zh-TW" altLang="zh-TW" sz="3100" b="1" dirty="0">
                <a:solidFill>
                  <a:srgbClr val="002060"/>
                </a:solidFill>
              </a:rPr>
              <a:t>進</a:t>
            </a:r>
            <a:r>
              <a:rPr lang="zh-TW" altLang="en-US" sz="3100" b="1" dirty="0">
                <a:solidFill>
                  <a:srgbClr val="002060"/>
                </a:solidFill>
              </a:rPr>
              <a:t>佔</a:t>
            </a:r>
            <a:r>
              <a:rPr lang="zh-TW" altLang="zh-TW" sz="3100" b="1" dirty="0">
                <a:solidFill>
                  <a:srgbClr val="002060"/>
                </a:solidFill>
              </a:rPr>
              <a:t>台灣本島。</a:t>
            </a:r>
            <a:endParaRPr lang="zh-TW" altLang="en-US" sz="3100" b="1" dirty="0">
              <a:solidFill>
                <a:srgbClr val="002060"/>
              </a:solidFill>
            </a:endParaRPr>
          </a:p>
          <a:p>
            <a:endParaRPr lang="zh-TW" altLang="en-US" dirty="0"/>
          </a:p>
        </p:txBody>
      </p:sp>
      <p:pic>
        <p:nvPicPr>
          <p:cNvPr id="5" name="圖片 4">
            <a:extLst>
              <a:ext uri="{FF2B5EF4-FFF2-40B4-BE49-F238E27FC236}">
                <a16:creationId xmlns:a16="http://schemas.microsoft.com/office/drawing/2014/main" xmlns="" id="{22F14060-64EF-4CB2-99EC-E0DE6FB58D83}"/>
              </a:ext>
            </a:extLst>
          </p:cNvPr>
          <p:cNvPicPr>
            <a:picLocks noChangeAspect="1"/>
          </p:cNvPicPr>
          <p:nvPr/>
        </p:nvPicPr>
        <p:blipFill>
          <a:blip r:embed="rId3"/>
          <a:stretch>
            <a:fillRect/>
          </a:stretch>
        </p:blipFill>
        <p:spPr>
          <a:xfrm>
            <a:off x="6094412" y="3789893"/>
            <a:ext cx="6016216" cy="2935813"/>
          </a:xfrm>
          <a:prstGeom prst="rect">
            <a:avLst/>
          </a:prstGeom>
        </p:spPr>
      </p:pic>
    </p:spTree>
    <p:extLst>
      <p:ext uri="{BB962C8B-B14F-4D97-AF65-F5344CB8AC3E}">
        <p14:creationId xmlns:p14="http://schemas.microsoft.com/office/powerpoint/2010/main" xmlns="" val="1206679488"/>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explode.wav"/>
          </p:stSnd>
        </p:sndAc>
      </p:transition>
    </mc:Choice>
    <mc:Fallback>
      <p:transition spd="med">
        <p:fade/>
        <p:sndAc>
          <p:stSnd>
            <p:snd r:embed="rId2" name="explode.wav"/>
          </p:stSnd>
        </p:sndAc>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2AC31C7-6ECA-4E4D-943E-B22C505CAD89}"/>
              </a:ext>
            </a:extLst>
          </p:cNvPr>
          <p:cNvSpPr>
            <a:spLocks noGrp="1"/>
          </p:cNvSpPr>
          <p:nvPr>
            <p:ph type="title"/>
          </p:nvPr>
        </p:nvSpPr>
        <p:spPr>
          <a:xfrm>
            <a:off x="765820" y="581350"/>
            <a:ext cx="9701338" cy="763488"/>
          </a:xfrm>
        </p:spPr>
        <p:txBody>
          <a:bodyPr>
            <a:normAutofit/>
          </a:bodyPr>
          <a:lstStyle/>
          <a:p>
            <a:r>
              <a:rPr lang="zh-TW" altLang="en-US" sz="3200" b="1" dirty="0">
                <a:solidFill>
                  <a:srgbClr val="7030A0"/>
                </a:solidFill>
              </a:rPr>
              <a:t>開啟日本研究熱帶醫學研究的大門</a:t>
            </a:r>
          </a:p>
        </p:txBody>
      </p:sp>
      <p:sp>
        <p:nvSpPr>
          <p:cNvPr id="3" name="內容版面配置區 2">
            <a:extLst>
              <a:ext uri="{FF2B5EF4-FFF2-40B4-BE49-F238E27FC236}">
                <a16:creationId xmlns:a16="http://schemas.microsoft.com/office/drawing/2014/main" xmlns="" id="{5017FC86-25F7-4541-94C5-834CC1CE64F5}"/>
              </a:ext>
            </a:extLst>
          </p:cNvPr>
          <p:cNvSpPr>
            <a:spLocks noGrp="1"/>
          </p:cNvSpPr>
          <p:nvPr>
            <p:ph idx="1"/>
          </p:nvPr>
        </p:nvSpPr>
        <p:spPr>
          <a:xfrm>
            <a:off x="665124" y="1357298"/>
            <a:ext cx="8215370" cy="6248166"/>
          </a:xfrm>
        </p:spPr>
        <p:txBody>
          <a:bodyPr>
            <a:normAutofit/>
          </a:bodyPr>
          <a:lstStyle/>
          <a:p>
            <a:pPr marL="45720" indent="0">
              <a:buNone/>
            </a:pPr>
            <a:r>
              <a:rPr lang="zh-TW" altLang="en-US" sz="2000" b="1" dirty="0"/>
              <a:t>日本國土狹長，縱貫亞寒帶、溫帶和亞熱帶，屬於溫帶海洋</a:t>
            </a:r>
            <a:endParaRPr lang="en-US" altLang="zh-TW" sz="2000" b="1" dirty="0"/>
          </a:p>
          <a:p>
            <a:pPr marL="45720" indent="0">
              <a:buNone/>
            </a:pPr>
            <a:r>
              <a:rPr lang="zh-TW" altLang="en-US" sz="2000" b="1" dirty="0"/>
              <a:t>性氣候 ；北回歸線橫跨台灣的嘉義，因此以北是亞熱帶，</a:t>
            </a:r>
            <a:endParaRPr lang="en-US" altLang="zh-TW" sz="2000" b="1" dirty="0"/>
          </a:p>
          <a:p>
            <a:pPr marL="45720" indent="0">
              <a:buNone/>
            </a:pPr>
            <a:r>
              <a:rPr lang="zh-TW" altLang="en-US" sz="2000" b="1" dirty="0"/>
              <a:t>以南是熱帶。</a:t>
            </a:r>
            <a:endParaRPr lang="en-US" altLang="zh-TW" sz="2000" b="1" dirty="0"/>
          </a:p>
          <a:p>
            <a:pPr marL="45720" indent="0">
              <a:buNone/>
            </a:pPr>
            <a:r>
              <a:rPr lang="en-US" altLang="zh-TW" sz="2000" b="1" dirty="0"/>
              <a:t>1894</a:t>
            </a:r>
            <a:r>
              <a:rPr lang="zh-TW" altLang="en-US" sz="2000" b="1" dirty="0"/>
              <a:t>甲午戰爭曾經在運輸船上爆發日軍官兵集體霍亂之後，</a:t>
            </a:r>
            <a:endParaRPr lang="en-US" altLang="zh-TW" sz="2000" b="1" dirty="0"/>
          </a:p>
          <a:p>
            <a:pPr marL="45720" indent="0">
              <a:buNone/>
            </a:pPr>
            <a:r>
              <a:rPr lang="zh-TW" altLang="en-US" sz="2000" b="1" dirty="0"/>
              <a:t>日本成立臨時陸軍檢疫所，陸軍次長是兒玉源太郎陸軍少將</a:t>
            </a:r>
            <a:endParaRPr lang="en-US" altLang="zh-TW" sz="2000" b="1" dirty="0"/>
          </a:p>
          <a:p>
            <a:pPr marL="45720" indent="0">
              <a:buNone/>
            </a:pPr>
            <a:r>
              <a:rPr lang="en-US" altLang="zh-TW" sz="1800" dirty="0">
                <a:solidFill>
                  <a:srgbClr val="C00000"/>
                </a:solidFill>
              </a:rPr>
              <a:t>(1898</a:t>
            </a:r>
            <a:r>
              <a:rPr lang="zh-TW" altLang="en-US" sz="1800" dirty="0">
                <a:solidFill>
                  <a:srgbClr val="C00000"/>
                </a:solidFill>
              </a:rPr>
              <a:t>年的台灣第</a:t>
            </a:r>
            <a:r>
              <a:rPr lang="en-US" altLang="zh-TW" sz="1800" dirty="0">
                <a:solidFill>
                  <a:srgbClr val="C00000"/>
                </a:solidFill>
              </a:rPr>
              <a:t>4</a:t>
            </a:r>
            <a:r>
              <a:rPr lang="zh-TW" altLang="en-US" sz="1800" dirty="0">
                <a:solidFill>
                  <a:srgbClr val="C00000"/>
                </a:solidFill>
              </a:rPr>
              <a:t>任總督</a:t>
            </a:r>
            <a:r>
              <a:rPr lang="en-US" altLang="zh-TW" sz="1800" dirty="0">
                <a:solidFill>
                  <a:srgbClr val="C00000"/>
                </a:solidFill>
              </a:rPr>
              <a:t>)</a:t>
            </a:r>
            <a:r>
              <a:rPr lang="zh-TW" altLang="en-US" sz="2000" dirty="0"/>
              <a:t>，</a:t>
            </a:r>
            <a:r>
              <a:rPr lang="zh-TW" altLang="en-US" sz="2000" b="1" dirty="0"/>
              <a:t>事務官長是後藤，軍用船發生</a:t>
            </a:r>
            <a:endParaRPr lang="en-US" altLang="zh-TW" sz="2000" b="1" dirty="0"/>
          </a:p>
          <a:p>
            <a:pPr marL="45720" indent="0">
              <a:buNone/>
            </a:pPr>
            <a:r>
              <a:rPr lang="zh-TW" altLang="en-US" sz="2000" b="1" dirty="0"/>
              <a:t>霍亂患者，聘高木任似島檢疫所事務官，製造霍亂血清，並</a:t>
            </a:r>
            <a:endParaRPr lang="en-US" altLang="zh-TW" sz="2000" b="1" dirty="0"/>
          </a:p>
          <a:p>
            <a:pPr marL="45720" indent="0">
              <a:buNone/>
            </a:pPr>
            <a:r>
              <a:rPr lang="zh-TW" altLang="en-US" sz="2000" b="1" dirty="0"/>
              <a:t>用以治療霍亂患者，是世上首次用霍亂血清治療霍亂之實例。</a:t>
            </a:r>
            <a:endParaRPr lang="en-US" altLang="zh-TW" sz="2000" b="1" dirty="0"/>
          </a:p>
          <a:p>
            <a:pPr marL="45720" indent="0">
              <a:buNone/>
            </a:pPr>
            <a:r>
              <a:rPr lang="en-US" altLang="zh-TW" sz="2000" b="1" dirty="0"/>
              <a:t>1895</a:t>
            </a:r>
            <a:r>
              <a:rPr lang="zh-TW" altLang="en-US" sz="2000" b="1" dirty="0"/>
              <a:t>年</a:t>
            </a:r>
            <a:r>
              <a:rPr lang="en-US" altLang="zh-TW" sz="2000" b="1" dirty="0"/>
              <a:t>3</a:t>
            </a:r>
            <a:r>
              <a:rPr lang="zh-TW" altLang="en-US" sz="2000" b="1" dirty="0"/>
              <a:t>月下旬入侵澎湖開始，至</a:t>
            </a:r>
            <a:r>
              <a:rPr lang="en-US" altLang="zh-TW" sz="2000" b="1" dirty="0"/>
              <a:t>10</a:t>
            </a:r>
            <a:r>
              <a:rPr lang="zh-TW" altLang="en-US" sz="2000" b="1" dirty="0"/>
              <a:t>月底佔領台南城止，</a:t>
            </a:r>
            <a:endParaRPr lang="en-US" altLang="zh-TW" sz="2000" b="1" dirty="0"/>
          </a:p>
          <a:p>
            <a:pPr marL="45720" indent="0">
              <a:buNone/>
            </a:pPr>
            <a:r>
              <a:rPr lang="zh-TW" altLang="en-US" sz="2000" b="1" dirty="0"/>
              <a:t>日軍一直被瘧疾、霍亂</a:t>
            </a:r>
            <a:r>
              <a:rPr lang="en-US" altLang="zh-TW" sz="2000" b="1" dirty="0"/>
              <a:t>..</a:t>
            </a:r>
            <a:r>
              <a:rPr lang="zh-TW" altLang="en-US" sz="2000" b="1" dirty="0"/>
              <a:t>等熱帶疾病所苦惱？日軍死傷最大的</a:t>
            </a:r>
            <a:endParaRPr lang="en-US" altLang="zh-TW" sz="2000" b="1" dirty="0"/>
          </a:p>
          <a:p>
            <a:pPr marL="45720" indent="0">
              <a:buNone/>
            </a:pPr>
            <a:r>
              <a:rPr lang="zh-TW" altLang="en-US" sz="2000" b="1" dirty="0"/>
              <a:t>原因是生病，還比戰爭傷亡人數高出許多！</a:t>
            </a:r>
          </a:p>
          <a:p>
            <a:endParaRPr lang="zh-TW" altLang="en-US" sz="2000" dirty="0"/>
          </a:p>
        </p:txBody>
      </p:sp>
      <p:pic>
        <p:nvPicPr>
          <p:cNvPr id="11" name="圖片 10">
            <a:extLst>
              <a:ext uri="{FF2B5EF4-FFF2-40B4-BE49-F238E27FC236}">
                <a16:creationId xmlns:a16="http://schemas.microsoft.com/office/drawing/2014/main" xmlns="" id="{301A4078-53B7-439D-8AA2-E95BC0821703}"/>
              </a:ext>
            </a:extLst>
          </p:cNvPr>
          <p:cNvPicPr>
            <a:picLocks noChangeAspect="1"/>
          </p:cNvPicPr>
          <p:nvPr/>
        </p:nvPicPr>
        <p:blipFill>
          <a:blip r:embed="rId3"/>
          <a:stretch>
            <a:fillRect/>
          </a:stretch>
        </p:blipFill>
        <p:spPr>
          <a:xfrm>
            <a:off x="7808924" y="857232"/>
            <a:ext cx="3872790" cy="5837483"/>
          </a:xfrm>
          <a:prstGeom prst="rect">
            <a:avLst/>
          </a:prstGeom>
        </p:spPr>
      </p:pic>
    </p:spTree>
    <p:extLst>
      <p:ext uri="{BB962C8B-B14F-4D97-AF65-F5344CB8AC3E}">
        <p14:creationId xmlns:p14="http://schemas.microsoft.com/office/powerpoint/2010/main" xmlns="" val="3774013397"/>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camera.wav"/>
          </p:stSnd>
        </p:sndAc>
      </p:transition>
    </mc:Choice>
    <mc:Fallback>
      <p:transition spd="med">
        <p:fade/>
        <p:sndAc>
          <p:stSnd>
            <p:snd r:embed="rId2" name="camera.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895897F-E35C-4C22-9EE0-523FD770C563}"/>
              </a:ext>
            </a:extLst>
          </p:cNvPr>
          <p:cNvSpPr>
            <a:spLocks noGrp="1"/>
          </p:cNvSpPr>
          <p:nvPr>
            <p:ph type="title"/>
          </p:nvPr>
        </p:nvSpPr>
        <p:spPr>
          <a:xfrm>
            <a:off x="1197868" y="764704"/>
            <a:ext cx="9145016" cy="2664296"/>
          </a:xfrm>
        </p:spPr>
        <p:txBody>
          <a:bodyPr>
            <a:normAutofit/>
          </a:bodyPr>
          <a:lstStyle/>
          <a:p>
            <a:r>
              <a:rPr lang="zh-TW" altLang="en-US" sz="2000" b="1" spc="300" dirty="0">
                <a:solidFill>
                  <a:srgbClr val="7030A0"/>
                </a:solidFill>
              </a:rPr>
              <a:t>日據時期有關台灣全島衛生由中央研究所衛生部負責，它直屬於台灣總督府，受警務局衛生課督導，掌理全島衛生技術之研究、試驗、設計、檢查、鑑定及協助指導工作。全島各州廳分設衛生試驗室共</a:t>
            </a:r>
            <a:r>
              <a:rPr lang="en-US" altLang="zh-TW" sz="2000" b="1" spc="300" dirty="0">
                <a:solidFill>
                  <a:srgbClr val="7030A0"/>
                </a:solidFill>
              </a:rPr>
              <a:t>12</a:t>
            </a:r>
            <a:r>
              <a:rPr lang="zh-TW" altLang="en-US" sz="2000" b="1" spc="300" dirty="0">
                <a:solidFill>
                  <a:srgbClr val="7030A0"/>
                </a:solidFill>
              </a:rPr>
              <a:t>單位。其中試驗設備較為完善者為台北州、新竹州、台中州、台南州、高雄州等之衛生課試驗室，負責細菌、</a:t>
            </a:r>
            <a:r>
              <a:rPr lang="en-US" altLang="zh-TW" sz="2000" b="1" spc="300" dirty="0">
                <a:solidFill>
                  <a:srgbClr val="7030A0"/>
                </a:solidFill>
              </a:rPr>
              <a:t/>
            </a:r>
            <a:br>
              <a:rPr lang="en-US" altLang="zh-TW" sz="2000" b="1" spc="300" dirty="0">
                <a:solidFill>
                  <a:srgbClr val="7030A0"/>
                </a:solidFill>
              </a:rPr>
            </a:br>
            <a:r>
              <a:rPr lang="zh-TW" altLang="en-US" sz="2000" b="1" spc="300" dirty="0">
                <a:solidFill>
                  <a:srgbClr val="7030A0"/>
                </a:solidFill>
              </a:rPr>
              <a:t>藥品查驗及防瘧等事項。</a:t>
            </a:r>
            <a:r>
              <a:rPr lang="en-US" altLang="zh-TW" dirty="0"/>
              <a:t/>
            </a:r>
            <a:br>
              <a:rPr lang="en-US" altLang="zh-TW" dirty="0"/>
            </a:br>
            <a:endParaRPr lang="zh-TW" altLang="en-US" dirty="0"/>
          </a:p>
        </p:txBody>
      </p:sp>
      <p:sp>
        <p:nvSpPr>
          <p:cNvPr id="3" name="內容版面配置區 2">
            <a:extLst>
              <a:ext uri="{FF2B5EF4-FFF2-40B4-BE49-F238E27FC236}">
                <a16:creationId xmlns:a16="http://schemas.microsoft.com/office/drawing/2014/main" xmlns="" id="{590DE182-D613-4A95-BF33-D46D361A78AA}"/>
              </a:ext>
            </a:extLst>
          </p:cNvPr>
          <p:cNvSpPr>
            <a:spLocks noGrp="1"/>
          </p:cNvSpPr>
          <p:nvPr>
            <p:ph idx="1"/>
          </p:nvPr>
        </p:nvSpPr>
        <p:spPr>
          <a:xfrm>
            <a:off x="837828" y="3068960"/>
            <a:ext cx="5400600" cy="3456384"/>
          </a:xfrm>
        </p:spPr>
        <p:txBody>
          <a:bodyPr>
            <a:normAutofit/>
          </a:bodyPr>
          <a:lstStyle/>
          <a:p>
            <a:pPr marL="45720" indent="0">
              <a:buNone/>
            </a:pPr>
            <a:r>
              <a:rPr lang="zh-TW" altLang="en-US" sz="2000" b="1" spc="300" dirty="0"/>
              <a:t>台灣南進政策最積極推動起於安東貞美、明石元二郎兩任總督時代</a:t>
            </a:r>
            <a:r>
              <a:rPr lang="en-US" altLang="zh-TW" sz="2000" spc="300" dirty="0"/>
              <a:t>(1915-1919)</a:t>
            </a:r>
            <a:r>
              <a:rPr lang="zh-TW" altLang="en-US" sz="2000" b="1" spc="300" dirty="0"/>
              <a:t>，將中央研究所衛生部</a:t>
            </a:r>
            <a:r>
              <a:rPr lang="en-US" altLang="zh-TW" sz="2000" b="1" spc="300" dirty="0"/>
              <a:t>1939</a:t>
            </a:r>
            <a:r>
              <a:rPr lang="zh-TW" altLang="en-US" sz="2000" b="1" spc="300" dirty="0"/>
              <a:t>年成立的「熱帶醫學研究所」，隸屬於台北帝國大學醫學部</a:t>
            </a:r>
            <a:r>
              <a:rPr lang="en-US" altLang="zh-TW" sz="2000" spc="300" dirty="0">
                <a:solidFill>
                  <a:srgbClr val="C00000"/>
                </a:solidFill>
              </a:rPr>
              <a:t>(</a:t>
            </a:r>
            <a:r>
              <a:rPr lang="zh-TW" altLang="en-US" sz="2000" spc="300" dirty="0">
                <a:solidFill>
                  <a:srgbClr val="C00000"/>
                </a:solidFill>
              </a:rPr>
              <a:t>台灣大學 醫學院前身</a:t>
            </a:r>
            <a:r>
              <a:rPr lang="en-US" altLang="zh-TW" sz="2000" spc="300" dirty="0">
                <a:solidFill>
                  <a:srgbClr val="C00000"/>
                </a:solidFill>
              </a:rPr>
              <a:t>)</a:t>
            </a:r>
            <a:r>
              <a:rPr lang="zh-TW" altLang="en-US" sz="2000" b="1" spc="300" dirty="0"/>
              <a:t>，為南進政策中熱帶衛生試驗之中心機構。</a:t>
            </a:r>
          </a:p>
          <a:p>
            <a:pPr marL="45720" indent="0">
              <a:buNone/>
            </a:pPr>
            <a:r>
              <a:rPr lang="zh-TW" altLang="en-US" sz="2000" b="1" spc="300" dirty="0"/>
              <a:t>但警務局衛生課對於該所仍有督導與發言權，故行政與學術雙方面密切關聯。該所設有藥品檢查室，第二次世界大戰中因藥品受到統制配售，為便利管理，開始負責藥品之檢定封緘工作。</a:t>
            </a:r>
          </a:p>
        </p:txBody>
      </p:sp>
      <p:pic>
        <p:nvPicPr>
          <p:cNvPr id="5" name="圖片 4">
            <a:extLst>
              <a:ext uri="{FF2B5EF4-FFF2-40B4-BE49-F238E27FC236}">
                <a16:creationId xmlns:a16="http://schemas.microsoft.com/office/drawing/2014/main" xmlns="" id="{91426762-60AD-4633-9624-AB77AAD11729}"/>
              </a:ext>
            </a:extLst>
          </p:cNvPr>
          <p:cNvPicPr>
            <a:picLocks noChangeAspect="1"/>
          </p:cNvPicPr>
          <p:nvPr/>
        </p:nvPicPr>
        <p:blipFill>
          <a:blip r:embed="rId3"/>
          <a:stretch>
            <a:fillRect/>
          </a:stretch>
        </p:blipFill>
        <p:spPr>
          <a:xfrm>
            <a:off x="6238428" y="2412658"/>
            <a:ext cx="5498976" cy="3665984"/>
          </a:xfrm>
          <a:prstGeom prst="rect">
            <a:avLst/>
          </a:prstGeom>
        </p:spPr>
      </p:pic>
    </p:spTree>
    <p:extLst>
      <p:ext uri="{BB962C8B-B14F-4D97-AF65-F5344CB8AC3E}">
        <p14:creationId xmlns:p14="http://schemas.microsoft.com/office/powerpoint/2010/main" xmlns="" val="4184057718"/>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camera.wav"/>
          </p:stSnd>
        </p:sndAc>
      </p:transition>
    </mc:Choice>
    <mc:Fallback>
      <p:transition spd="med">
        <p:fade/>
        <p:sndAc>
          <p:stSnd>
            <p:snd r:embed="rId2" name="camera.wav"/>
          </p:stSnd>
        </p:sndAc>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2A7C7E82-0BAA-4C62-9FEF-7844D802017B}"/>
              </a:ext>
            </a:extLst>
          </p:cNvPr>
          <p:cNvSpPr>
            <a:spLocks noGrp="1"/>
          </p:cNvSpPr>
          <p:nvPr>
            <p:ph type="title"/>
          </p:nvPr>
        </p:nvSpPr>
        <p:spPr>
          <a:xfrm>
            <a:off x="1773933" y="60179"/>
            <a:ext cx="6264696" cy="1325562"/>
          </a:xfrm>
        </p:spPr>
        <p:txBody>
          <a:bodyPr>
            <a:normAutofit/>
          </a:bodyPr>
          <a:lstStyle/>
          <a:p>
            <a:r>
              <a:rPr lang="zh-TW" altLang="en-US" sz="3600" b="1" dirty="0">
                <a:solidFill>
                  <a:srgbClr val="FF0000"/>
                </a:solidFill>
              </a:rPr>
              <a:t>日本軍醫的意外產品</a:t>
            </a:r>
            <a:r>
              <a:rPr lang="en-US" altLang="zh-TW" sz="3600" b="1" dirty="0">
                <a:solidFill>
                  <a:srgbClr val="FF0000"/>
                </a:solidFill>
              </a:rPr>
              <a:t>--</a:t>
            </a:r>
            <a:r>
              <a:rPr lang="zh-TW" altLang="en-US" sz="3600" b="1" dirty="0">
                <a:solidFill>
                  <a:srgbClr val="FF0000"/>
                </a:solidFill>
              </a:rPr>
              <a:t>征露丸</a:t>
            </a:r>
          </a:p>
        </p:txBody>
      </p:sp>
      <p:pic>
        <p:nvPicPr>
          <p:cNvPr id="9" name="內容版面配置區 8">
            <a:extLst>
              <a:ext uri="{FF2B5EF4-FFF2-40B4-BE49-F238E27FC236}">
                <a16:creationId xmlns:a16="http://schemas.microsoft.com/office/drawing/2014/main" xmlns="" id="{C42B11CE-577A-42BA-9890-CA0F34BE9AD6}"/>
              </a:ext>
            </a:extLst>
          </p:cNvPr>
          <p:cNvPicPr>
            <a:picLocks noGrp="1" noChangeAspect="1"/>
          </p:cNvPicPr>
          <p:nvPr>
            <p:ph idx="1"/>
          </p:nvPr>
        </p:nvPicPr>
        <p:blipFill>
          <a:blip r:embed="rId3"/>
          <a:stretch>
            <a:fillRect/>
          </a:stretch>
        </p:blipFill>
        <p:spPr>
          <a:xfrm>
            <a:off x="5995903" y="3000372"/>
            <a:ext cx="6070987" cy="3668988"/>
          </a:xfrm>
        </p:spPr>
      </p:pic>
      <p:pic>
        <p:nvPicPr>
          <p:cNvPr id="13" name="圖片 12">
            <a:extLst>
              <a:ext uri="{FF2B5EF4-FFF2-40B4-BE49-F238E27FC236}">
                <a16:creationId xmlns:a16="http://schemas.microsoft.com/office/drawing/2014/main" xmlns="" id="{A0087877-A06D-4A40-A48C-69D8AD7734E4}"/>
              </a:ext>
            </a:extLst>
          </p:cNvPr>
          <p:cNvPicPr>
            <a:picLocks noChangeAspect="1"/>
          </p:cNvPicPr>
          <p:nvPr/>
        </p:nvPicPr>
        <p:blipFill>
          <a:blip r:embed="rId4"/>
          <a:stretch>
            <a:fillRect/>
          </a:stretch>
        </p:blipFill>
        <p:spPr>
          <a:xfrm>
            <a:off x="0" y="500042"/>
            <a:ext cx="1770944" cy="2583165"/>
          </a:xfrm>
          <a:prstGeom prst="rect">
            <a:avLst/>
          </a:prstGeom>
        </p:spPr>
      </p:pic>
      <p:pic>
        <p:nvPicPr>
          <p:cNvPr id="15" name="圖片 14">
            <a:extLst>
              <a:ext uri="{FF2B5EF4-FFF2-40B4-BE49-F238E27FC236}">
                <a16:creationId xmlns:a16="http://schemas.microsoft.com/office/drawing/2014/main" xmlns="" id="{0F8AF2ED-A8B2-4C1D-8C59-9A193B0DF3E1}"/>
              </a:ext>
            </a:extLst>
          </p:cNvPr>
          <p:cNvPicPr>
            <a:picLocks noChangeAspect="1"/>
          </p:cNvPicPr>
          <p:nvPr/>
        </p:nvPicPr>
        <p:blipFill>
          <a:blip r:embed="rId5"/>
          <a:stretch>
            <a:fillRect/>
          </a:stretch>
        </p:blipFill>
        <p:spPr>
          <a:xfrm>
            <a:off x="9115519" y="357166"/>
            <a:ext cx="2908247" cy="2320539"/>
          </a:xfrm>
          <a:prstGeom prst="rect">
            <a:avLst/>
          </a:prstGeom>
        </p:spPr>
      </p:pic>
      <p:sp>
        <p:nvSpPr>
          <p:cNvPr id="3" name="矩形 2">
            <a:extLst>
              <a:ext uri="{FF2B5EF4-FFF2-40B4-BE49-F238E27FC236}">
                <a16:creationId xmlns:a16="http://schemas.microsoft.com/office/drawing/2014/main" xmlns="" id="{68B6AFBD-E373-4424-B258-AB71DFA9BE2C}"/>
              </a:ext>
            </a:extLst>
          </p:cNvPr>
          <p:cNvSpPr/>
          <p:nvPr/>
        </p:nvSpPr>
        <p:spPr>
          <a:xfrm>
            <a:off x="1894739" y="1415291"/>
            <a:ext cx="7228150" cy="2862322"/>
          </a:xfrm>
          <a:prstGeom prst="rect">
            <a:avLst/>
          </a:prstGeom>
        </p:spPr>
        <p:txBody>
          <a:bodyPr wrap="square">
            <a:spAutoFit/>
          </a:bodyPr>
          <a:lstStyle/>
          <a:p>
            <a:r>
              <a:rPr lang="zh-TW" altLang="zh-TW" b="1" spc="300" dirty="0">
                <a:latin typeface="Calibri" panose="020F0502020204030204" pitchFamily="34" charset="0"/>
                <a:cs typeface="Times New Roman" panose="02020603050405020304" pitchFamily="18" charset="0"/>
              </a:rPr>
              <a:t>日本陸軍在</a:t>
            </a:r>
            <a:r>
              <a:rPr lang="en-US" altLang="zh-TW" b="1" spc="300" dirty="0">
                <a:latin typeface="Calibri" panose="020F0502020204030204" pitchFamily="34" charset="0"/>
                <a:cs typeface="Times New Roman" panose="02020603050405020304" pitchFamily="18" charset="0"/>
              </a:rPr>
              <a:t>1894</a:t>
            </a:r>
            <a:r>
              <a:rPr lang="zh-TW" altLang="zh-TW" b="1" spc="300" dirty="0">
                <a:latin typeface="Calibri" panose="020F0502020204030204" pitchFamily="34" charset="0"/>
                <a:cs typeface="Times New Roman" panose="02020603050405020304" pitchFamily="18" charset="0"/>
              </a:rPr>
              <a:t>甲午戰爭期間飽受因不衛生的飲用水造成的傳染病之苦，急於尋求解決之道。</a:t>
            </a:r>
            <a:endParaRPr lang="en-US" altLang="zh-TW" b="1" spc="300" dirty="0">
              <a:latin typeface="Calibri" panose="020F0502020204030204" pitchFamily="34" charset="0"/>
              <a:cs typeface="Times New Roman" panose="02020603050405020304" pitchFamily="18" charset="0"/>
            </a:endParaRPr>
          </a:p>
          <a:p>
            <a:r>
              <a:rPr lang="zh-TW" altLang="en-US" b="1" spc="300" dirty="0">
                <a:latin typeface="Calibri" panose="020F0502020204030204" pitchFamily="34" charset="0"/>
                <a:cs typeface="Times New Roman" panose="02020603050405020304" pitchFamily="18" charset="0"/>
              </a:rPr>
              <a:t>當時</a:t>
            </a:r>
            <a:r>
              <a:rPr lang="zh-TW" altLang="zh-TW" b="1" spc="300" dirty="0"/>
              <a:t>崇拜德國醫學的森鷗外</a:t>
            </a:r>
            <a:r>
              <a:rPr lang="en-US" altLang="zh-TW" b="1" spc="300" dirty="0"/>
              <a:t>..</a:t>
            </a:r>
            <a:r>
              <a:rPr lang="zh-TW" altLang="zh-TW" b="1" spc="300" dirty="0"/>
              <a:t>等一批陸軍軍醫認為腳氣病是未知微生物的感染所造成，斷定具有強大滅菌效果的木餾油對該病也一定有效，因此日本陸軍在出征中國</a:t>
            </a:r>
            <a:r>
              <a:rPr lang="zh-TW" altLang="en-US" b="1" spc="300" dirty="0"/>
              <a:t>東北</a:t>
            </a:r>
            <a:r>
              <a:rPr lang="zh-TW" altLang="zh-TW" b="1" spc="300" dirty="0"/>
              <a:t>戰場的日俄戰爭時</a:t>
            </a:r>
            <a:r>
              <a:rPr lang="en-US" altLang="zh-TW" spc="300" dirty="0">
                <a:solidFill>
                  <a:srgbClr val="0070C0"/>
                </a:solidFill>
              </a:rPr>
              <a:t>(1904</a:t>
            </a:r>
            <a:r>
              <a:rPr lang="zh-TW" altLang="en-US" spc="300" dirty="0">
                <a:solidFill>
                  <a:srgbClr val="0070C0"/>
                </a:solidFill>
              </a:rPr>
              <a:t>年</a:t>
            </a:r>
            <a:r>
              <a:rPr lang="en-US" altLang="zh-TW" spc="300" dirty="0">
                <a:solidFill>
                  <a:srgbClr val="0070C0"/>
                </a:solidFill>
              </a:rPr>
              <a:t>2</a:t>
            </a:r>
            <a:r>
              <a:rPr lang="zh-TW" altLang="en-US" spc="300" dirty="0">
                <a:solidFill>
                  <a:srgbClr val="0070C0"/>
                </a:solidFill>
              </a:rPr>
              <a:t>月至</a:t>
            </a:r>
            <a:r>
              <a:rPr lang="en-US" altLang="zh-TW" spc="300" dirty="0">
                <a:solidFill>
                  <a:srgbClr val="0070C0"/>
                </a:solidFill>
              </a:rPr>
              <a:t>1905</a:t>
            </a:r>
            <a:r>
              <a:rPr lang="zh-TW" altLang="en-US" spc="300" dirty="0">
                <a:solidFill>
                  <a:srgbClr val="0070C0"/>
                </a:solidFill>
              </a:rPr>
              <a:t>年</a:t>
            </a:r>
            <a:endParaRPr lang="en-US" altLang="zh-TW" spc="300" dirty="0">
              <a:solidFill>
                <a:srgbClr val="0070C0"/>
              </a:solidFill>
            </a:endParaRPr>
          </a:p>
          <a:p>
            <a:r>
              <a:rPr lang="en-US" altLang="zh-TW" spc="300" dirty="0">
                <a:solidFill>
                  <a:srgbClr val="0070C0"/>
                </a:solidFill>
              </a:rPr>
              <a:t>9</a:t>
            </a:r>
            <a:r>
              <a:rPr lang="zh-TW" altLang="en-US" spc="300" dirty="0">
                <a:solidFill>
                  <a:srgbClr val="0070C0"/>
                </a:solidFill>
              </a:rPr>
              <a:t>月</a:t>
            </a:r>
            <a:r>
              <a:rPr lang="en-US" altLang="zh-TW" spc="300" dirty="0">
                <a:solidFill>
                  <a:srgbClr val="0070C0"/>
                </a:solidFill>
              </a:rPr>
              <a:t>)</a:t>
            </a:r>
            <a:r>
              <a:rPr lang="zh-TW" altLang="zh-TW" b="1" spc="300" dirty="0"/>
              <a:t>，將</a:t>
            </a:r>
            <a:r>
              <a:rPr lang="zh-TW" altLang="en-US" b="1" spc="300" dirty="0"/>
              <a:t>此</a:t>
            </a:r>
            <a:r>
              <a:rPr lang="zh-TW" altLang="zh-TW" b="1" spc="300" dirty="0"/>
              <a:t>藥作為對抗腳氣病的</a:t>
            </a:r>
            <a:endParaRPr lang="en-US" altLang="zh-TW" b="1" spc="300" dirty="0"/>
          </a:p>
          <a:p>
            <a:r>
              <a:rPr lang="zh-TW" altLang="zh-TW" b="1" spc="300" dirty="0"/>
              <a:t>特效藥，大量配發給</a:t>
            </a:r>
            <a:r>
              <a:rPr lang="zh-TW" altLang="en-US" b="1" spc="300" dirty="0"/>
              <a:t>官</a:t>
            </a:r>
            <a:r>
              <a:rPr lang="zh-TW" altLang="zh-TW" b="1" spc="300" dirty="0"/>
              <a:t>兵每天</a:t>
            </a:r>
            <a:endParaRPr lang="en-US" altLang="zh-TW" b="1" spc="300" dirty="0"/>
          </a:p>
          <a:p>
            <a:r>
              <a:rPr lang="zh-TW" altLang="zh-TW" b="1" spc="300" dirty="0"/>
              <a:t>服用。</a:t>
            </a:r>
            <a:endParaRPr lang="en-US" altLang="zh-TW" b="1" spc="300" dirty="0"/>
          </a:p>
          <a:p>
            <a:endParaRPr lang="zh-TW" altLang="en-US" dirty="0"/>
          </a:p>
        </p:txBody>
      </p:sp>
      <p:sp>
        <p:nvSpPr>
          <p:cNvPr id="4" name="矩形 3">
            <a:extLst>
              <a:ext uri="{FF2B5EF4-FFF2-40B4-BE49-F238E27FC236}">
                <a16:creationId xmlns:a16="http://schemas.microsoft.com/office/drawing/2014/main" xmlns="" id="{75BBCAE1-AD9F-4BEF-8835-0A4F8A01C41E}"/>
              </a:ext>
            </a:extLst>
          </p:cNvPr>
          <p:cNvSpPr/>
          <p:nvPr/>
        </p:nvSpPr>
        <p:spPr>
          <a:xfrm>
            <a:off x="367892" y="4059741"/>
            <a:ext cx="5109503" cy="1231106"/>
          </a:xfrm>
          <a:prstGeom prst="rect">
            <a:avLst/>
          </a:prstGeom>
        </p:spPr>
        <p:txBody>
          <a:bodyPr wrap="square">
            <a:spAutoFit/>
          </a:bodyPr>
          <a:lstStyle/>
          <a:p>
            <a:r>
              <a:rPr lang="zh-TW" altLang="zh-TW" b="1" spc="300" dirty="0">
                <a:solidFill>
                  <a:srgbClr val="C00000"/>
                </a:solidFill>
              </a:rPr>
              <a:t>命名為「征露丸」</a:t>
            </a:r>
            <a:r>
              <a:rPr lang="zh-TW" altLang="en-US" b="1" spc="300" dirty="0">
                <a:solidFill>
                  <a:srgbClr val="C00000"/>
                </a:solidFill>
              </a:rPr>
              <a:t>的</a:t>
            </a:r>
            <a:r>
              <a:rPr lang="zh-TW" altLang="zh-TW" b="1" spc="300" dirty="0">
                <a:solidFill>
                  <a:srgbClr val="C00000"/>
                </a:solidFill>
              </a:rPr>
              <a:t>「露」</a:t>
            </a:r>
            <a:r>
              <a:rPr lang="zh-TW" altLang="en-US" b="1" spc="300" dirty="0">
                <a:solidFill>
                  <a:srgbClr val="C00000"/>
                </a:solidFill>
              </a:rPr>
              <a:t>字，這</a:t>
            </a:r>
            <a:r>
              <a:rPr lang="zh-TW" altLang="zh-TW" b="1" spc="300" dirty="0">
                <a:solidFill>
                  <a:srgbClr val="C00000"/>
                </a:solidFill>
              </a:rPr>
              <a:t>是舊時日本對俄羅斯帝國</a:t>
            </a:r>
            <a:r>
              <a:rPr lang="zh-TW" altLang="en-US" b="1" spc="300" dirty="0">
                <a:solidFill>
                  <a:srgbClr val="C00000"/>
                </a:solidFill>
              </a:rPr>
              <a:t>的音</a:t>
            </a:r>
            <a:r>
              <a:rPr lang="zh-TW" altLang="zh-TW" b="1" spc="300" dirty="0">
                <a:solidFill>
                  <a:srgbClr val="C00000"/>
                </a:solidFill>
              </a:rPr>
              <a:t>譯名「露西亞」的簡稱，含義是「征討俄國用的藥丸」</a:t>
            </a:r>
            <a:r>
              <a:rPr lang="zh-TW" altLang="en-US" b="1" spc="300" dirty="0">
                <a:solidFill>
                  <a:srgbClr val="C00000"/>
                </a:solidFill>
              </a:rPr>
              <a:t>。</a:t>
            </a:r>
            <a:endParaRPr lang="zh-TW" altLang="zh-TW" b="1" spc="300" dirty="0">
              <a:solidFill>
                <a:srgbClr val="C00000"/>
              </a:solidFill>
            </a:endParaRPr>
          </a:p>
          <a:p>
            <a:endParaRPr lang="zh-TW" altLang="zh-TW" sz="2000" b="1" dirty="0"/>
          </a:p>
        </p:txBody>
      </p:sp>
      <p:sp>
        <p:nvSpPr>
          <p:cNvPr id="5" name="矩形 4">
            <a:extLst>
              <a:ext uri="{FF2B5EF4-FFF2-40B4-BE49-F238E27FC236}">
                <a16:creationId xmlns:a16="http://schemas.microsoft.com/office/drawing/2014/main" xmlns="" id="{350B1E0E-B6A3-4778-A290-38931903EF97}"/>
              </a:ext>
            </a:extLst>
          </p:cNvPr>
          <p:cNvSpPr/>
          <p:nvPr/>
        </p:nvSpPr>
        <p:spPr>
          <a:xfrm>
            <a:off x="295697" y="5085184"/>
            <a:ext cx="5075569" cy="1754326"/>
          </a:xfrm>
          <a:prstGeom prst="rect">
            <a:avLst/>
          </a:prstGeom>
        </p:spPr>
        <p:txBody>
          <a:bodyPr wrap="square">
            <a:spAutoFit/>
          </a:bodyPr>
          <a:lstStyle/>
          <a:p>
            <a:r>
              <a:rPr lang="zh-TW" altLang="en-US" b="1" spc="300" dirty="0">
                <a:solidFill>
                  <a:srgbClr val="002060"/>
                </a:solidFill>
                <a:latin typeface="Calibri" panose="020F0502020204030204" pitchFamily="34" charset="0"/>
                <a:cs typeface="Times New Roman" panose="02020603050405020304" pitchFamily="18" charset="0"/>
              </a:rPr>
              <a:t>事實上，</a:t>
            </a:r>
            <a:r>
              <a:rPr lang="zh-TW" altLang="zh-TW" b="1" spc="300" dirty="0">
                <a:solidFill>
                  <a:srgbClr val="002060"/>
                </a:solidFill>
                <a:latin typeface="Calibri" panose="020F0502020204030204" pitchFamily="34" charset="0"/>
                <a:cs typeface="Times New Roman" panose="02020603050405020304" pitchFamily="18" charset="0"/>
              </a:rPr>
              <a:t>腳氣病的成因其實是缺乏維生素</a:t>
            </a:r>
            <a:r>
              <a:rPr lang="en-US" altLang="zh-TW" b="1" spc="300" dirty="0">
                <a:solidFill>
                  <a:srgbClr val="002060"/>
                </a:solidFill>
                <a:latin typeface="Calibri" panose="020F0502020204030204" pitchFamily="34" charset="0"/>
                <a:cs typeface="Times New Roman" panose="02020603050405020304" pitchFamily="18" charset="0"/>
              </a:rPr>
              <a:t>B</a:t>
            </a:r>
            <a:r>
              <a:rPr lang="zh-TW" altLang="zh-TW" b="1" spc="300" dirty="0">
                <a:solidFill>
                  <a:srgbClr val="002060"/>
                </a:solidFill>
                <a:latin typeface="Calibri" panose="020F0502020204030204" pitchFamily="34" charset="0"/>
                <a:cs typeface="Times New Roman" panose="02020603050405020304" pitchFamily="18" charset="0"/>
              </a:rPr>
              <a:t>而不是細菌感染，因此</a:t>
            </a:r>
            <a:r>
              <a:rPr lang="zh-TW" altLang="zh-TW" b="1" spc="300" dirty="0">
                <a:solidFill>
                  <a:srgbClr val="002060"/>
                </a:solidFill>
              </a:rPr>
              <a:t>征露丸</a:t>
            </a:r>
            <a:r>
              <a:rPr lang="zh-TW" altLang="zh-TW" b="1" spc="300" dirty="0">
                <a:solidFill>
                  <a:srgbClr val="002060"/>
                </a:solidFill>
                <a:latin typeface="Calibri" panose="020F0502020204030204" pitchFamily="34" charset="0"/>
                <a:cs typeface="Times New Roman" panose="02020603050405020304" pitchFamily="18" charset="0"/>
              </a:rPr>
              <a:t>註定不會對腳氣病有任何療效。為了提升作戰士氣而以白米飯為主食的日本陸軍最終有近三分之一的將士（近</a:t>
            </a:r>
            <a:r>
              <a:rPr lang="en-US" altLang="zh-TW" b="1" spc="300" dirty="0">
                <a:solidFill>
                  <a:srgbClr val="002060"/>
                </a:solidFill>
                <a:latin typeface="Calibri" panose="020F0502020204030204" pitchFamily="34" charset="0"/>
                <a:cs typeface="Times New Roman" panose="02020603050405020304" pitchFamily="18" charset="0"/>
              </a:rPr>
              <a:t>25</a:t>
            </a:r>
            <a:r>
              <a:rPr lang="zh-TW" altLang="zh-TW" b="1" spc="300" dirty="0">
                <a:solidFill>
                  <a:srgbClr val="002060"/>
                </a:solidFill>
                <a:latin typeface="Calibri" panose="020F0502020204030204" pitchFamily="34" charset="0"/>
                <a:cs typeface="Times New Roman" panose="02020603050405020304" pitchFamily="18" charset="0"/>
              </a:rPr>
              <a:t>萬人）罹患腳氣病，死亡</a:t>
            </a:r>
            <a:r>
              <a:rPr lang="en-US" altLang="zh-TW" b="1" spc="300" dirty="0">
                <a:solidFill>
                  <a:srgbClr val="002060"/>
                </a:solidFill>
                <a:latin typeface="Calibri" panose="020F0502020204030204" pitchFamily="34" charset="0"/>
                <a:cs typeface="Times New Roman" panose="02020603050405020304" pitchFamily="18" charset="0"/>
              </a:rPr>
              <a:t>27800</a:t>
            </a:r>
            <a:r>
              <a:rPr lang="zh-TW" altLang="zh-TW" b="1" spc="300" dirty="0">
                <a:solidFill>
                  <a:srgbClr val="002060"/>
                </a:solidFill>
                <a:latin typeface="Calibri" panose="020F0502020204030204" pitchFamily="34" charset="0"/>
                <a:cs typeface="Times New Roman" panose="02020603050405020304" pitchFamily="18" charset="0"/>
              </a:rPr>
              <a:t>多人。</a:t>
            </a:r>
            <a:endParaRPr lang="zh-TW" altLang="en-US" b="1" spc="300" dirty="0">
              <a:solidFill>
                <a:srgbClr val="002060"/>
              </a:solidFill>
            </a:endParaRPr>
          </a:p>
        </p:txBody>
      </p:sp>
      <p:sp>
        <p:nvSpPr>
          <p:cNvPr id="6" name="矩形 5">
            <a:extLst>
              <a:ext uri="{FF2B5EF4-FFF2-40B4-BE49-F238E27FC236}">
                <a16:creationId xmlns:a16="http://schemas.microsoft.com/office/drawing/2014/main" xmlns="" id="{2DBA18FE-3C20-4050-8A91-3D2D350D1510}"/>
              </a:ext>
            </a:extLst>
          </p:cNvPr>
          <p:cNvSpPr/>
          <p:nvPr/>
        </p:nvSpPr>
        <p:spPr>
          <a:xfrm>
            <a:off x="5886663" y="3244334"/>
            <a:ext cx="415498" cy="369332"/>
          </a:xfrm>
          <a:prstGeom prst="rect">
            <a:avLst/>
          </a:prstGeom>
        </p:spPr>
        <p:txBody>
          <a:bodyPr wrap="none">
            <a:spAutoFit/>
          </a:bodyPr>
          <a:lstStyle/>
          <a:p>
            <a:r>
              <a:rPr lang="zh-TW" altLang="en-US" dirty="0"/>
              <a:t>份</a:t>
            </a:r>
          </a:p>
        </p:txBody>
      </p:sp>
    </p:spTree>
    <p:extLst>
      <p:ext uri="{BB962C8B-B14F-4D97-AF65-F5344CB8AC3E}">
        <p14:creationId xmlns:p14="http://schemas.microsoft.com/office/powerpoint/2010/main" xmlns="" val="2025046377"/>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6" name="explode.wav"/>
          </p:stSnd>
        </p:sndAc>
      </p:transition>
    </mc:Choice>
    <mc:Fallback>
      <p:transition spd="med">
        <p:fade/>
        <p:sndAc>
          <p:stSnd>
            <p:snd r:embed="rId2" name="explod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0D096FA-3BDE-4084-9FD8-7E4A9013082F}"/>
              </a:ext>
            </a:extLst>
          </p:cNvPr>
          <p:cNvSpPr>
            <a:spLocks noGrp="1"/>
          </p:cNvSpPr>
          <p:nvPr>
            <p:ph type="title"/>
          </p:nvPr>
        </p:nvSpPr>
        <p:spPr>
          <a:xfrm>
            <a:off x="837828" y="-58332"/>
            <a:ext cx="5976664" cy="1325562"/>
          </a:xfrm>
        </p:spPr>
        <p:txBody>
          <a:bodyPr>
            <a:normAutofit/>
          </a:bodyPr>
          <a:lstStyle/>
          <a:p>
            <a:r>
              <a:rPr lang="zh-TW" altLang="en-US" sz="3600" b="1" dirty="0">
                <a:solidFill>
                  <a:srgbClr val="C00000"/>
                </a:solidFill>
              </a:rPr>
              <a:t>首次在台灣使用機槍作戰</a:t>
            </a:r>
          </a:p>
        </p:txBody>
      </p:sp>
      <p:pic>
        <p:nvPicPr>
          <p:cNvPr id="8" name="內容版面配置區 7">
            <a:extLst>
              <a:ext uri="{FF2B5EF4-FFF2-40B4-BE49-F238E27FC236}">
                <a16:creationId xmlns:a16="http://schemas.microsoft.com/office/drawing/2014/main" xmlns="" id="{BA73DC9B-523D-4E67-9109-76B012E21865}"/>
              </a:ext>
            </a:extLst>
          </p:cNvPr>
          <p:cNvPicPr>
            <a:picLocks noGrp="1" noChangeAspect="1"/>
          </p:cNvPicPr>
          <p:nvPr>
            <p:ph idx="1"/>
          </p:nvPr>
        </p:nvPicPr>
        <p:blipFill>
          <a:blip r:embed="rId3"/>
          <a:stretch>
            <a:fillRect/>
          </a:stretch>
        </p:blipFill>
        <p:spPr>
          <a:xfrm>
            <a:off x="7808924" y="214290"/>
            <a:ext cx="4000528" cy="2765582"/>
          </a:xfrm>
        </p:spPr>
      </p:pic>
      <p:sp>
        <p:nvSpPr>
          <p:cNvPr id="9" name="矩形 8">
            <a:extLst>
              <a:ext uri="{FF2B5EF4-FFF2-40B4-BE49-F238E27FC236}">
                <a16:creationId xmlns:a16="http://schemas.microsoft.com/office/drawing/2014/main" xmlns="" id="{415305CC-4D80-448E-A9C6-F8AB54D3A760}"/>
              </a:ext>
            </a:extLst>
          </p:cNvPr>
          <p:cNvSpPr/>
          <p:nvPr/>
        </p:nvSpPr>
        <p:spPr>
          <a:xfrm>
            <a:off x="7770241" y="3022341"/>
            <a:ext cx="4077977" cy="923330"/>
          </a:xfrm>
          <a:prstGeom prst="rect">
            <a:avLst/>
          </a:prstGeom>
        </p:spPr>
        <p:txBody>
          <a:bodyPr wrap="square">
            <a:spAutoFit/>
          </a:bodyPr>
          <a:lstStyle/>
          <a:p>
            <a:pPr>
              <a:spcAft>
                <a:spcPts val="0"/>
              </a:spcAft>
            </a:pPr>
            <a:r>
              <a:rPr lang="en-US" altLang="zh-TW" b="1" kern="100" spc="300" dirty="0">
                <a:solidFill>
                  <a:srgbClr val="0070C0"/>
                </a:solidFill>
                <a:latin typeface="Calibri" panose="020F0502020204030204" pitchFamily="34" charset="0"/>
                <a:cs typeface="Times New Roman" panose="02020603050405020304" pitchFamily="18" charset="0"/>
              </a:rPr>
              <a:t>1872</a:t>
            </a:r>
            <a:r>
              <a:rPr lang="zh-TW" altLang="zh-TW" b="1" kern="100" spc="300" dirty="0">
                <a:solidFill>
                  <a:srgbClr val="0070C0"/>
                </a:solidFill>
                <a:latin typeface="Calibri" panose="020F0502020204030204" pitchFamily="34" charset="0"/>
                <a:cs typeface="Times New Roman" panose="02020603050405020304" pitchFamily="18" charset="0"/>
              </a:rPr>
              <a:t>年英國攝影師約翰•湯姆遜在金陵機器製造局試用清廷洋務派弄來的手搖格林機槍。</a:t>
            </a:r>
          </a:p>
        </p:txBody>
      </p:sp>
      <p:sp>
        <p:nvSpPr>
          <p:cNvPr id="10" name="矩形 9">
            <a:extLst>
              <a:ext uri="{FF2B5EF4-FFF2-40B4-BE49-F238E27FC236}">
                <a16:creationId xmlns:a16="http://schemas.microsoft.com/office/drawing/2014/main" xmlns="" id="{1F0F03A4-4D6D-4BE8-8C4D-91E241FC1B12}"/>
              </a:ext>
            </a:extLst>
          </p:cNvPr>
          <p:cNvSpPr/>
          <p:nvPr/>
        </p:nvSpPr>
        <p:spPr>
          <a:xfrm>
            <a:off x="733860" y="1323200"/>
            <a:ext cx="6860750" cy="4801314"/>
          </a:xfrm>
          <a:prstGeom prst="rect">
            <a:avLst/>
          </a:prstGeom>
        </p:spPr>
        <p:txBody>
          <a:bodyPr wrap="square">
            <a:spAutoFit/>
          </a:bodyPr>
          <a:lstStyle/>
          <a:p>
            <a:pPr>
              <a:spcAft>
                <a:spcPts val="0"/>
              </a:spcAft>
            </a:pPr>
            <a:r>
              <a:rPr lang="zh-TW" altLang="zh-TW" b="1" kern="100" spc="300" dirty="0">
                <a:latin typeface="Calibri" panose="020F0502020204030204" pitchFamily="34" charset="0"/>
                <a:cs typeface="Times New Roman" panose="02020603050405020304" pitchFamily="18" charset="0"/>
              </a:rPr>
              <a:t>加特林機槍是由美國人理查·喬登·加特林</a:t>
            </a:r>
            <a:r>
              <a:rPr lang="zh-TW" altLang="en-US" b="1" kern="100" spc="300" dirty="0">
                <a:latin typeface="Calibri" panose="020F0502020204030204" pitchFamily="34" charset="0"/>
                <a:cs typeface="Times New Roman" panose="02020603050405020304" pitchFamily="18" charset="0"/>
              </a:rPr>
              <a:t>研發</a:t>
            </a:r>
            <a:r>
              <a:rPr lang="en-US" altLang="zh-TW" b="1" kern="100" spc="300" dirty="0">
                <a:latin typeface="Calibri" panose="020F0502020204030204" pitchFamily="34" charset="0"/>
                <a:cs typeface="Times New Roman" panose="02020603050405020304" pitchFamily="18" charset="0"/>
              </a:rPr>
              <a:t>(Richard Jordan Gatling</a:t>
            </a:r>
            <a:r>
              <a:rPr lang="zh-TW" altLang="zh-TW" b="1" kern="100" spc="300" dirty="0">
                <a:latin typeface="Calibri" panose="020F0502020204030204" pitchFamily="34" charset="0"/>
                <a:cs typeface="Times New Roman" panose="02020603050405020304" pitchFamily="18" charset="0"/>
              </a:rPr>
              <a:t>，</a:t>
            </a:r>
            <a:r>
              <a:rPr lang="zh-TW" altLang="en-US" b="1" kern="100" spc="300" dirty="0">
                <a:latin typeface="Calibri" panose="020F0502020204030204" pitchFamily="34" charset="0"/>
                <a:cs typeface="Times New Roman" panose="02020603050405020304" pitchFamily="18" charset="0"/>
              </a:rPr>
              <a:t>另</a:t>
            </a:r>
            <a:r>
              <a:rPr lang="zh-TW" altLang="zh-TW" b="1" kern="100" spc="300" dirty="0">
                <a:latin typeface="Calibri" panose="020F0502020204030204" pitchFamily="34" charset="0"/>
                <a:cs typeface="Times New Roman" panose="02020603050405020304" pitchFamily="18" charset="0"/>
              </a:rPr>
              <a:t>譯格林機槍</a:t>
            </a:r>
            <a:r>
              <a:rPr lang="zh-TW" altLang="en-US" b="1" kern="100" spc="300" dirty="0">
                <a:latin typeface="Calibri" panose="020F0502020204030204" pitchFamily="34" charset="0"/>
                <a:cs typeface="Times New Roman" panose="02020603050405020304" pitchFamily="18" charset="0"/>
              </a:rPr>
              <a:t>，</a:t>
            </a:r>
            <a:r>
              <a:rPr lang="zh-TW" altLang="zh-TW" b="1" kern="100" spc="300" dirty="0">
                <a:latin typeface="Calibri" panose="020F0502020204030204" pitchFamily="34" charset="0"/>
                <a:cs typeface="Times New Roman" panose="02020603050405020304" pitchFamily="18" charset="0"/>
              </a:rPr>
              <a:t>或譯蓋特機槍</a:t>
            </a:r>
            <a:r>
              <a:rPr lang="en-US" altLang="zh-TW" b="1" kern="100" spc="300" dirty="0">
                <a:latin typeface="Calibri" panose="020F0502020204030204" pitchFamily="34" charset="0"/>
                <a:cs typeface="Times New Roman" panose="02020603050405020304" pitchFamily="18" charset="0"/>
              </a:rPr>
              <a:t>/</a:t>
            </a:r>
            <a:r>
              <a:rPr lang="zh-TW" altLang="zh-TW" b="1" kern="100" spc="300" dirty="0">
                <a:latin typeface="Calibri" panose="020F0502020204030204" pitchFamily="34" charset="0"/>
                <a:cs typeface="Times New Roman" panose="02020603050405020304" pitchFamily="18" charset="0"/>
              </a:rPr>
              <a:t>機</a:t>
            </a:r>
            <a:r>
              <a:rPr lang="zh-TW" altLang="en-US" b="1" kern="100" spc="300" dirty="0">
                <a:latin typeface="Calibri" panose="020F0502020204030204" pitchFamily="34" charset="0"/>
                <a:cs typeface="Times New Roman" panose="02020603050405020304" pitchFamily="18" charset="0"/>
              </a:rPr>
              <a:t>砲</a:t>
            </a:r>
            <a:r>
              <a:rPr lang="en-US" altLang="zh-TW" b="1" kern="100" spc="300" dirty="0">
                <a:latin typeface="Calibri" panose="020F0502020204030204" pitchFamily="34" charset="0"/>
                <a:cs typeface="Times New Roman" panose="02020603050405020304" pitchFamily="18" charset="0"/>
              </a:rPr>
              <a:t>) </a:t>
            </a:r>
            <a:r>
              <a:rPr lang="zh-TW" altLang="en-US" b="1" kern="100" spc="300" dirty="0">
                <a:latin typeface="Calibri" panose="020F0502020204030204" pitchFamily="34" charset="0"/>
                <a:cs typeface="Times New Roman" panose="02020603050405020304" pitchFamily="18" charset="0"/>
              </a:rPr>
              <a:t>，他</a:t>
            </a:r>
            <a:r>
              <a:rPr lang="zh-TW" altLang="zh-TW" b="1" kern="100" spc="300" dirty="0">
                <a:latin typeface="Calibri" panose="020F0502020204030204" pitchFamily="34" charset="0"/>
                <a:cs typeface="Times New Roman" panose="02020603050405020304" pitchFamily="18" charset="0"/>
              </a:rPr>
              <a:t>在</a:t>
            </a:r>
            <a:r>
              <a:rPr lang="en-US" altLang="zh-TW" b="1" kern="100" spc="300" dirty="0">
                <a:latin typeface="Calibri" panose="020F0502020204030204" pitchFamily="34" charset="0"/>
                <a:cs typeface="Times New Roman" panose="02020603050405020304" pitchFamily="18" charset="0"/>
              </a:rPr>
              <a:t>1861</a:t>
            </a:r>
            <a:r>
              <a:rPr lang="zh-TW" altLang="zh-TW" b="1" kern="100" spc="300" dirty="0">
                <a:latin typeface="Calibri" panose="020F0502020204030204" pitchFamily="34" charset="0"/>
                <a:cs typeface="Times New Roman" panose="02020603050405020304" pitchFamily="18" charset="0"/>
              </a:rPr>
              <a:t>年夏季南北戰爭初期，開始設計的手動人力轉動搖把型多管機關槍，在發明之初</a:t>
            </a:r>
            <a:r>
              <a:rPr lang="zh-TW" altLang="en-US" b="1" kern="100" spc="300" dirty="0">
                <a:latin typeface="Calibri" panose="020F0502020204030204" pitchFamily="34" charset="0"/>
                <a:cs typeface="Times New Roman" panose="02020603050405020304" pitchFamily="18" charset="0"/>
              </a:rPr>
              <a:t>，</a:t>
            </a:r>
            <a:r>
              <a:rPr lang="zh-TW" altLang="zh-TW" b="1" kern="100" spc="300" dirty="0">
                <a:latin typeface="Calibri" panose="020F0502020204030204" pitchFamily="34" charset="0"/>
                <a:cs typeface="Times New Roman" panose="02020603050405020304" pitchFamily="18" charset="0"/>
              </a:rPr>
              <a:t>就擁有每分鐘</a:t>
            </a:r>
            <a:r>
              <a:rPr lang="en-US" altLang="zh-TW" b="1" kern="100" spc="300" dirty="0">
                <a:latin typeface="Calibri" panose="020F0502020204030204" pitchFamily="34" charset="0"/>
                <a:cs typeface="Times New Roman" panose="02020603050405020304" pitchFamily="18" charset="0"/>
              </a:rPr>
              <a:t>600</a:t>
            </a:r>
            <a:r>
              <a:rPr lang="zh-TW" altLang="zh-TW" b="1" kern="100" spc="300" dirty="0">
                <a:latin typeface="Calibri" panose="020F0502020204030204" pitchFamily="34" charset="0"/>
                <a:cs typeface="Times New Roman" panose="02020603050405020304" pitchFamily="18" charset="0"/>
              </a:rPr>
              <a:t>轉的射速，於</a:t>
            </a:r>
            <a:r>
              <a:rPr lang="en-US" altLang="zh-TW" b="1" kern="100" spc="300" dirty="0">
                <a:latin typeface="Calibri" panose="020F0502020204030204" pitchFamily="34" charset="0"/>
                <a:cs typeface="Times New Roman" panose="02020603050405020304" pitchFamily="18" charset="0"/>
              </a:rPr>
              <a:t>1862</a:t>
            </a:r>
            <a:r>
              <a:rPr lang="zh-TW" altLang="zh-TW" b="1" kern="100" spc="300" dirty="0">
                <a:latin typeface="Calibri" panose="020F0502020204030204" pitchFamily="34" charset="0"/>
                <a:cs typeface="Times New Roman" panose="02020603050405020304" pitchFamily="18" charset="0"/>
              </a:rPr>
              <a:t>年取得專利。首次使用於美國南北戰爭，在北美印第安戰爭及</a:t>
            </a:r>
            <a:r>
              <a:rPr lang="en-US" altLang="zh-TW" b="1" kern="100" spc="300" dirty="0">
                <a:latin typeface="Calibri" panose="020F0502020204030204" pitchFamily="34" charset="0"/>
                <a:cs typeface="Times New Roman" panose="02020603050405020304" pitchFamily="18" charset="0"/>
              </a:rPr>
              <a:t>19</a:t>
            </a:r>
            <a:r>
              <a:rPr lang="zh-TW" altLang="zh-TW" b="1" kern="100" spc="300" dirty="0">
                <a:latin typeface="Calibri" panose="020F0502020204030204" pitchFamily="34" charset="0"/>
                <a:cs typeface="Times New Roman" panose="02020603050405020304" pitchFamily="18" charset="0"/>
              </a:rPr>
              <a:t>世紀末美西戰爭中大量使用。</a:t>
            </a:r>
            <a:endParaRPr lang="en-US" altLang="zh-TW" b="1" kern="100" spc="300" dirty="0">
              <a:latin typeface="Calibri" panose="020F0502020204030204" pitchFamily="34" charset="0"/>
              <a:cs typeface="Times New Roman" panose="02020603050405020304" pitchFamily="18" charset="0"/>
            </a:endParaRPr>
          </a:p>
          <a:p>
            <a:pPr>
              <a:spcAft>
                <a:spcPts val="0"/>
              </a:spcAft>
            </a:pPr>
            <a:endParaRPr lang="zh-TW" altLang="zh-TW" kern="100" spc="300" dirty="0">
              <a:latin typeface="Calibri" panose="020F0502020204030204" pitchFamily="34" charset="0"/>
              <a:cs typeface="Times New Roman" panose="02020603050405020304" pitchFamily="18" charset="0"/>
            </a:endParaRPr>
          </a:p>
          <a:p>
            <a:pPr>
              <a:spcAft>
                <a:spcPts val="0"/>
              </a:spcAft>
            </a:pPr>
            <a:r>
              <a:rPr lang="en-US" altLang="zh-TW" b="1" kern="100" spc="300" dirty="0">
                <a:solidFill>
                  <a:srgbClr val="7030A0"/>
                </a:solidFill>
                <a:latin typeface="Calibri" panose="020F0502020204030204" pitchFamily="34" charset="0"/>
                <a:cs typeface="Times New Roman" panose="02020603050405020304" pitchFamily="18" charset="0"/>
              </a:rPr>
              <a:t>1872</a:t>
            </a:r>
            <a:r>
              <a:rPr lang="zh-TW" altLang="zh-TW" b="1" kern="100" spc="300" dirty="0">
                <a:solidFill>
                  <a:srgbClr val="7030A0"/>
                </a:solidFill>
                <a:latin typeface="Calibri" panose="020F0502020204030204" pitchFamily="34" charset="0"/>
                <a:cs typeface="Times New Roman" panose="02020603050405020304" pitchFamily="18" charset="0"/>
              </a:rPr>
              <a:t>年美國柯爾特公司（</a:t>
            </a:r>
            <a:r>
              <a:rPr lang="en-US" altLang="zh-TW" b="1" kern="100" spc="300" dirty="0">
                <a:solidFill>
                  <a:srgbClr val="7030A0"/>
                </a:solidFill>
                <a:latin typeface="Calibri" panose="020F0502020204030204" pitchFamily="34" charset="0"/>
                <a:cs typeface="Times New Roman" panose="02020603050405020304" pitchFamily="18" charset="0"/>
              </a:rPr>
              <a:t>Colt</a:t>
            </a:r>
            <a:r>
              <a:rPr lang="zh-TW" altLang="zh-TW" b="1" kern="100" spc="300" dirty="0">
                <a:solidFill>
                  <a:srgbClr val="7030A0"/>
                </a:solidFill>
                <a:latin typeface="Calibri" panose="020F0502020204030204" pitchFamily="34" charset="0"/>
                <a:cs typeface="Times New Roman" panose="02020603050405020304" pitchFamily="18" charset="0"/>
              </a:rPr>
              <a:t>）向中國出口加特林手搖機槍，</a:t>
            </a:r>
            <a:r>
              <a:rPr lang="en-US" altLang="zh-TW" b="1" kern="100" spc="300" dirty="0">
                <a:solidFill>
                  <a:srgbClr val="7030A0"/>
                </a:solidFill>
                <a:latin typeface="Calibri" panose="020F0502020204030204" pitchFamily="34" charset="0"/>
                <a:cs typeface="Times New Roman" panose="02020603050405020304" pitchFamily="18" charset="0"/>
              </a:rPr>
              <a:t> 1874</a:t>
            </a:r>
            <a:r>
              <a:rPr lang="zh-TW" altLang="zh-TW" b="1" kern="100" spc="300" dirty="0">
                <a:solidFill>
                  <a:srgbClr val="7030A0"/>
                </a:solidFill>
                <a:latin typeface="Calibri" panose="020F0502020204030204" pitchFamily="34" charset="0"/>
                <a:cs typeface="Times New Roman" panose="02020603050405020304" pitchFamily="18" charset="0"/>
              </a:rPr>
              <a:t>年（同治</a:t>
            </a:r>
            <a:r>
              <a:rPr lang="en-US" altLang="zh-TW" b="1" kern="100" spc="300" dirty="0">
                <a:solidFill>
                  <a:srgbClr val="7030A0"/>
                </a:solidFill>
                <a:latin typeface="Calibri" panose="020F0502020204030204" pitchFamily="34" charset="0"/>
                <a:cs typeface="Times New Roman" panose="02020603050405020304" pitchFamily="18" charset="0"/>
              </a:rPr>
              <a:t>13</a:t>
            </a:r>
            <a:r>
              <a:rPr lang="zh-TW" altLang="zh-TW" b="1" kern="100" spc="300" dirty="0">
                <a:solidFill>
                  <a:srgbClr val="7030A0"/>
                </a:solidFill>
                <a:latin typeface="Calibri" panose="020F0502020204030204" pitchFamily="34" charset="0"/>
                <a:cs typeface="Times New Roman" panose="02020603050405020304" pitchFamily="18" charset="0"/>
              </a:rPr>
              <a:t>年）</a:t>
            </a:r>
            <a:r>
              <a:rPr lang="en-US" altLang="zh-TW" b="1" kern="100" spc="300" dirty="0">
                <a:solidFill>
                  <a:srgbClr val="7030A0"/>
                </a:solidFill>
                <a:latin typeface="Calibri" panose="020F0502020204030204" pitchFamily="34" charset="0"/>
                <a:cs typeface="Times New Roman" panose="02020603050405020304" pitchFamily="18" charset="0"/>
              </a:rPr>
              <a:t>12</a:t>
            </a:r>
            <a:r>
              <a:rPr lang="zh-TW" altLang="zh-TW" b="1" kern="100" spc="300" dirty="0">
                <a:solidFill>
                  <a:srgbClr val="7030A0"/>
                </a:solidFill>
                <a:latin typeface="Calibri" panose="020F0502020204030204" pitchFamily="34" charset="0"/>
                <a:cs typeface="Times New Roman" panose="02020603050405020304" pitchFamily="18" charset="0"/>
              </a:rPr>
              <a:t>月</a:t>
            </a:r>
            <a:r>
              <a:rPr lang="en-US" altLang="zh-TW" b="1" kern="100" spc="300" dirty="0">
                <a:solidFill>
                  <a:srgbClr val="7030A0"/>
                </a:solidFill>
                <a:latin typeface="Calibri" panose="020F0502020204030204" pitchFamily="34" charset="0"/>
                <a:cs typeface="Times New Roman" panose="02020603050405020304" pitchFamily="18" charset="0"/>
              </a:rPr>
              <a:t>10</a:t>
            </a:r>
            <a:r>
              <a:rPr lang="zh-TW" altLang="zh-TW" b="1" kern="100" spc="300" dirty="0">
                <a:solidFill>
                  <a:srgbClr val="7030A0"/>
                </a:solidFill>
                <a:latin typeface="Calibri" panose="020F0502020204030204" pitchFamily="34" charset="0"/>
                <a:cs typeface="Times New Roman" panose="02020603050405020304" pitchFamily="18" charset="0"/>
              </a:rPr>
              <a:t>日，李鴻章</a:t>
            </a:r>
            <a:r>
              <a:rPr lang="zh-TW" altLang="en-US" b="1" kern="100" spc="300" dirty="0">
                <a:solidFill>
                  <a:srgbClr val="7030A0"/>
                </a:solidFill>
                <a:latin typeface="Calibri" panose="020F0502020204030204" pitchFamily="34" charset="0"/>
                <a:cs typeface="Times New Roman" panose="02020603050405020304" pitchFamily="18" charset="0"/>
              </a:rPr>
              <a:t>用「</a:t>
            </a:r>
            <a:r>
              <a:rPr lang="zh-TW" altLang="zh-TW" b="1" kern="100" spc="300" dirty="0">
                <a:solidFill>
                  <a:srgbClr val="7030A0"/>
                </a:solidFill>
                <a:latin typeface="Calibri" panose="020F0502020204030204" pitchFamily="34" charset="0"/>
                <a:cs typeface="Times New Roman" panose="02020603050405020304" pitchFamily="18" charset="0"/>
              </a:rPr>
              <a:t>以備遊擊需要</a:t>
            </a:r>
            <a:r>
              <a:rPr lang="zh-TW" altLang="en-US" b="1" kern="100" spc="300" dirty="0">
                <a:solidFill>
                  <a:srgbClr val="7030A0"/>
                </a:solidFill>
                <a:latin typeface="Calibri" panose="020F0502020204030204" pitchFamily="34" charset="0"/>
                <a:cs typeface="Times New Roman" panose="02020603050405020304" pitchFamily="18" charset="0"/>
              </a:rPr>
              <a:t>」</a:t>
            </a:r>
            <a:r>
              <a:rPr lang="zh-TW" altLang="zh-TW" b="1" kern="100" spc="300" dirty="0">
                <a:solidFill>
                  <a:srgbClr val="7030A0"/>
                </a:solidFill>
                <a:latin typeface="Calibri" panose="020F0502020204030204" pitchFamily="34" charset="0"/>
                <a:cs typeface="Times New Roman" panose="02020603050405020304" pitchFamily="18" charset="0"/>
              </a:rPr>
              <a:t>的名義購買了數十挺加特林機槍，當時該槍被稱為「格林</a:t>
            </a:r>
            <a:r>
              <a:rPr lang="zh-TW" altLang="en-US" b="1" kern="100" spc="300" dirty="0">
                <a:solidFill>
                  <a:srgbClr val="7030A0"/>
                </a:solidFill>
                <a:latin typeface="Calibri" panose="020F0502020204030204" pitchFamily="34" charset="0"/>
                <a:cs typeface="Times New Roman" panose="02020603050405020304" pitchFamily="18" charset="0"/>
              </a:rPr>
              <a:t>砲</a:t>
            </a:r>
            <a:r>
              <a:rPr lang="zh-TW" altLang="zh-TW" b="1" kern="100" spc="300" dirty="0">
                <a:solidFill>
                  <a:srgbClr val="7030A0"/>
                </a:solidFill>
                <a:latin typeface="Calibri" panose="020F0502020204030204" pitchFamily="34" charset="0"/>
                <a:cs typeface="Times New Roman" panose="02020603050405020304" pitchFamily="18" charset="0"/>
              </a:rPr>
              <a:t>」或「格林快</a:t>
            </a:r>
            <a:r>
              <a:rPr lang="zh-TW" altLang="en-US" b="1" kern="100" spc="300" dirty="0">
                <a:solidFill>
                  <a:srgbClr val="7030A0"/>
                </a:solidFill>
                <a:latin typeface="Calibri" panose="020F0502020204030204" pitchFamily="34" charset="0"/>
                <a:cs typeface="Times New Roman" panose="02020603050405020304" pitchFamily="18" charset="0"/>
              </a:rPr>
              <a:t>砲</a:t>
            </a:r>
            <a:r>
              <a:rPr lang="zh-TW" altLang="zh-TW" b="1" kern="100" spc="300" dirty="0">
                <a:solidFill>
                  <a:srgbClr val="7030A0"/>
                </a:solidFill>
                <a:latin typeface="Calibri" panose="020F0502020204030204" pitchFamily="34" charset="0"/>
                <a:cs typeface="Times New Roman" panose="02020603050405020304" pitchFamily="18" charset="0"/>
              </a:rPr>
              <a:t>」。</a:t>
            </a:r>
            <a:endParaRPr lang="en-US" altLang="zh-TW" b="1" kern="100" spc="300" dirty="0">
              <a:solidFill>
                <a:srgbClr val="7030A0"/>
              </a:solidFill>
              <a:latin typeface="Calibri" panose="020F0502020204030204" pitchFamily="34" charset="0"/>
              <a:cs typeface="Times New Roman" panose="02020603050405020304" pitchFamily="18" charset="0"/>
            </a:endParaRPr>
          </a:p>
          <a:p>
            <a:pPr>
              <a:spcAft>
                <a:spcPts val="0"/>
              </a:spcAft>
            </a:pPr>
            <a:endParaRPr lang="en-US" altLang="zh-TW" b="1" kern="100" spc="300" dirty="0">
              <a:latin typeface="Calibri" panose="020F0502020204030204" pitchFamily="34" charset="0"/>
              <a:cs typeface="Times New Roman" panose="02020603050405020304" pitchFamily="18" charset="0"/>
            </a:endParaRPr>
          </a:p>
          <a:p>
            <a:r>
              <a:rPr lang="en-US" altLang="zh-TW" b="1" kern="100" spc="300" dirty="0">
                <a:solidFill>
                  <a:srgbClr val="C00000"/>
                </a:solidFill>
                <a:latin typeface="Calibri" panose="020F0502020204030204" pitchFamily="34" charset="0"/>
                <a:cs typeface="Times New Roman" panose="02020603050405020304" pitchFamily="18" charset="0"/>
              </a:rPr>
              <a:t>1881</a:t>
            </a:r>
            <a:r>
              <a:rPr lang="zh-TW" altLang="zh-TW" b="1" kern="100" spc="300" dirty="0">
                <a:solidFill>
                  <a:srgbClr val="C00000"/>
                </a:solidFill>
                <a:latin typeface="Calibri" panose="020F0502020204030204" pitchFamily="34" charset="0"/>
                <a:cs typeface="Times New Roman" panose="02020603050405020304" pitchFamily="18" charset="0"/>
              </a:rPr>
              <a:t>年</a:t>
            </a:r>
            <a:r>
              <a:rPr lang="en-US" altLang="zh-TW" b="1" kern="100" spc="300" dirty="0">
                <a:solidFill>
                  <a:srgbClr val="C00000"/>
                </a:solidFill>
                <a:latin typeface="Calibri" panose="020F0502020204030204" pitchFamily="34" charset="0"/>
                <a:cs typeface="Times New Roman" panose="02020603050405020304" pitchFamily="18" charset="0"/>
              </a:rPr>
              <a:t>(</a:t>
            </a:r>
            <a:r>
              <a:rPr lang="zh-TW" altLang="zh-TW" b="1" kern="100" spc="300" dirty="0">
                <a:solidFill>
                  <a:srgbClr val="C00000"/>
                </a:solidFill>
                <a:latin typeface="Calibri" panose="020F0502020204030204" pitchFamily="34" charset="0"/>
                <a:cs typeface="Times New Roman" panose="02020603050405020304" pitchFamily="18" charset="0"/>
              </a:rPr>
              <a:t>光緒七年</a:t>
            </a:r>
            <a:r>
              <a:rPr lang="en-US" altLang="zh-TW" b="1" kern="100" spc="300" dirty="0">
                <a:solidFill>
                  <a:srgbClr val="C00000"/>
                </a:solidFill>
                <a:latin typeface="Calibri" panose="020F0502020204030204" pitchFamily="34" charset="0"/>
                <a:cs typeface="Times New Roman" panose="02020603050405020304" pitchFamily="18" charset="0"/>
              </a:rPr>
              <a:t>) </a:t>
            </a:r>
            <a:r>
              <a:rPr lang="zh-TW" altLang="zh-TW" b="1" kern="100" spc="300" dirty="0">
                <a:solidFill>
                  <a:srgbClr val="C00000"/>
                </a:solidFill>
                <a:latin typeface="Calibri" panose="020F0502020204030204" pitchFamily="34" charset="0"/>
                <a:cs typeface="Times New Roman" panose="02020603050405020304" pitchFamily="18" charset="0"/>
              </a:rPr>
              <a:t>在南京金陵機器製造局製造加特林機槍（亦稱十門連珠格林</a:t>
            </a:r>
            <a:r>
              <a:rPr lang="zh-TW" altLang="en-US" b="1" kern="100" spc="300" dirty="0">
                <a:solidFill>
                  <a:srgbClr val="C00000"/>
                </a:solidFill>
                <a:latin typeface="Calibri" panose="020F0502020204030204" pitchFamily="34" charset="0"/>
                <a:cs typeface="Times New Roman" panose="02020603050405020304" pitchFamily="18" charset="0"/>
              </a:rPr>
              <a:t>砲</a:t>
            </a:r>
            <a:r>
              <a:rPr lang="zh-TW" altLang="zh-TW" b="1" kern="100" spc="300" dirty="0">
                <a:solidFill>
                  <a:srgbClr val="C00000"/>
                </a:solidFill>
                <a:latin typeface="Calibri" panose="020F0502020204030204" pitchFamily="34" charset="0"/>
                <a:cs typeface="Times New Roman" panose="02020603050405020304" pitchFamily="18" charset="0"/>
              </a:rPr>
              <a:t>），所以加特林機槍成</a:t>
            </a:r>
            <a:r>
              <a:rPr lang="zh-TW" altLang="en-US" b="1" kern="100" spc="300" dirty="0">
                <a:solidFill>
                  <a:srgbClr val="C00000"/>
                </a:solidFill>
                <a:latin typeface="Calibri" panose="020F0502020204030204" pitchFamily="34" charset="0"/>
                <a:cs typeface="Times New Roman" panose="02020603050405020304" pitchFamily="18" charset="0"/>
              </a:rPr>
              <a:t>為</a:t>
            </a:r>
            <a:r>
              <a:rPr lang="zh-TW" altLang="zh-TW" b="1" kern="100" spc="300" dirty="0">
                <a:solidFill>
                  <a:srgbClr val="C00000"/>
                </a:solidFill>
                <a:latin typeface="Calibri" panose="020F0502020204030204" pitchFamily="34" charset="0"/>
                <a:cs typeface="Times New Roman" panose="02020603050405020304" pitchFamily="18" charset="0"/>
              </a:rPr>
              <a:t>中國軍隊最早裝備的機槍。</a:t>
            </a:r>
            <a:endParaRPr lang="en-US" altLang="zh-TW" b="1" kern="100" spc="300" dirty="0">
              <a:solidFill>
                <a:srgbClr val="C00000"/>
              </a:solidFill>
              <a:latin typeface="Calibri" panose="020F0502020204030204" pitchFamily="34" charset="0"/>
              <a:cs typeface="Times New Roman" panose="02020603050405020304" pitchFamily="18" charset="0"/>
            </a:endParaRPr>
          </a:p>
          <a:p>
            <a:pPr>
              <a:spcAft>
                <a:spcPts val="0"/>
              </a:spcAft>
            </a:pPr>
            <a:endParaRPr lang="zh-TW" altLang="zh-TW" kern="100" dirty="0">
              <a:latin typeface="Calibri" panose="020F0502020204030204" pitchFamily="34" charset="0"/>
              <a:cs typeface="Times New Roman" panose="02020603050405020304" pitchFamily="18" charset="0"/>
            </a:endParaRPr>
          </a:p>
          <a:p>
            <a:pPr>
              <a:spcAft>
                <a:spcPts val="0"/>
              </a:spcAft>
            </a:pPr>
            <a:r>
              <a:rPr lang="en-US" altLang="zh-TW" kern="100" spc="100" dirty="0">
                <a:latin typeface="Calibri" panose="020F0502020204030204" pitchFamily="34" charset="0"/>
                <a:cs typeface="Times New Roman" panose="02020603050405020304" pitchFamily="18" charset="0"/>
              </a:rPr>
              <a:t> </a:t>
            </a:r>
            <a:endParaRPr lang="zh-TW" altLang="zh-TW" kern="100" dirty="0">
              <a:latin typeface="Calibri" panose="020F0502020204030204" pitchFamily="34" charset="0"/>
              <a:cs typeface="Times New Roman" panose="02020603050405020304" pitchFamily="18" charset="0"/>
            </a:endParaRPr>
          </a:p>
        </p:txBody>
      </p:sp>
      <p:pic>
        <p:nvPicPr>
          <p:cNvPr id="12" name="圖片 11">
            <a:extLst>
              <a:ext uri="{FF2B5EF4-FFF2-40B4-BE49-F238E27FC236}">
                <a16:creationId xmlns:a16="http://schemas.microsoft.com/office/drawing/2014/main" xmlns="" id="{AE836A6F-E693-46C8-9EEB-AE537442DDDE}"/>
              </a:ext>
            </a:extLst>
          </p:cNvPr>
          <p:cNvPicPr>
            <a:picLocks noChangeAspect="1"/>
          </p:cNvPicPr>
          <p:nvPr/>
        </p:nvPicPr>
        <p:blipFill>
          <a:blip r:embed="rId4"/>
          <a:stretch>
            <a:fillRect/>
          </a:stretch>
        </p:blipFill>
        <p:spPr>
          <a:xfrm>
            <a:off x="7951800" y="4357694"/>
            <a:ext cx="3577986" cy="2319522"/>
          </a:xfrm>
          <a:prstGeom prst="rect">
            <a:avLst/>
          </a:prstGeom>
        </p:spPr>
      </p:pic>
      <p:sp>
        <p:nvSpPr>
          <p:cNvPr id="13" name="矩形 12">
            <a:extLst>
              <a:ext uri="{FF2B5EF4-FFF2-40B4-BE49-F238E27FC236}">
                <a16:creationId xmlns:a16="http://schemas.microsoft.com/office/drawing/2014/main" xmlns="" id="{B98DC278-43ED-4505-B1B2-28E571092AC3}"/>
              </a:ext>
            </a:extLst>
          </p:cNvPr>
          <p:cNvSpPr/>
          <p:nvPr/>
        </p:nvSpPr>
        <p:spPr>
          <a:xfrm>
            <a:off x="7606580" y="3954690"/>
            <a:ext cx="4689796" cy="369332"/>
          </a:xfrm>
          <a:prstGeom prst="rect">
            <a:avLst/>
          </a:prstGeom>
        </p:spPr>
        <p:txBody>
          <a:bodyPr wrap="square">
            <a:spAutoFit/>
          </a:bodyPr>
          <a:lstStyle/>
          <a:p>
            <a:r>
              <a:rPr lang="zh-TW" altLang="en-US" b="1" spc="300" dirty="0">
                <a:solidFill>
                  <a:srgbClr val="002060"/>
                </a:solidFill>
              </a:rPr>
              <a:t>清軍所稱的格林快砲，即加特林機槍</a:t>
            </a:r>
          </a:p>
        </p:txBody>
      </p:sp>
    </p:spTree>
    <p:extLst>
      <p:ext uri="{BB962C8B-B14F-4D97-AF65-F5344CB8AC3E}">
        <p14:creationId xmlns:p14="http://schemas.microsoft.com/office/powerpoint/2010/main" xmlns="" val="2837308874"/>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drumroll.wav"/>
          </p:stSnd>
        </p:sndAc>
      </p:transition>
    </mc:Choice>
    <mc:Fallback>
      <p:transition spd="med">
        <p:fade/>
        <p:sndAc>
          <p:stSnd>
            <p:snd r:embed="rId2" name="drumroll.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E2EC9ECA-938D-420B-9CE5-B8DB6A5B828D}"/>
              </a:ext>
            </a:extLst>
          </p:cNvPr>
          <p:cNvSpPr>
            <a:spLocks noGrp="1"/>
          </p:cNvSpPr>
          <p:nvPr>
            <p:ph type="title"/>
          </p:nvPr>
        </p:nvSpPr>
        <p:spPr/>
        <p:txBody>
          <a:bodyPr/>
          <a:lstStyle/>
          <a:p>
            <a:r>
              <a:rPr lang="zh-TW" altLang="en-US" dirty="0"/>
              <a:t>天干地支一甲子</a:t>
            </a:r>
          </a:p>
        </p:txBody>
      </p:sp>
      <p:sp>
        <p:nvSpPr>
          <p:cNvPr id="3" name="內容版面配置區 2">
            <a:extLst>
              <a:ext uri="{FF2B5EF4-FFF2-40B4-BE49-F238E27FC236}">
                <a16:creationId xmlns:a16="http://schemas.microsoft.com/office/drawing/2014/main" xmlns="" id="{84D15432-1EC1-41C4-97CF-D2F090DC828F}"/>
              </a:ext>
            </a:extLst>
          </p:cNvPr>
          <p:cNvSpPr>
            <a:spLocks noGrp="1"/>
          </p:cNvSpPr>
          <p:nvPr>
            <p:ph idx="1"/>
          </p:nvPr>
        </p:nvSpPr>
        <p:spPr>
          <a:xfrm>
            <a:off x="1217614" y="1828800"/>
            <a:ext cx="5668886" cy="4343400"/>
          </a:xfrm>
        </p:spPr>
        <p:txBody>
          <a:bodyPr/>
          <a:lstStyle/>
          <a:p>
            <a:endParaRPr lang="zh-TW" altLang="en-US" dirty="0"/>
          </a:p>
        </p:txBody>
      </p:sp>
      <p:pic>
        <p:nvPicPr>
          <p:cNvPr id="5" name="圖片 4">
            <a:extLst>
              <a:ext uri="{FF2B5EF4-FFF2-40B4-BE49-F238E27FC236}">
                <a16:creationId xmlns:a16="http://schemas.microsoft.com/office/drawing/2014/main" xmlns="" id="{601B95D5-A59A-40F4-B858-1F6B0E679735}"/>
              </a:ext>
            </a:extLst>
          </p:cNvPr>
          <p:cNvPicPr>
            <a:picLocks noChangeAspect="1"/>
          </p:cNvPicPr>
          <p:nvPr/>
        </p:nvPicPr>
        <p:blipFill>
          <a:blip r:embed="rId3"/>
          <a:stretch>
            <a:fillRect/>
          </a:stretch>
        </p:blipFill>
        <p:spPr>
          <a:xfrm>
            <a:off x="6886500" y="28803"/>
            <a:ext cx="5089986" cy="6583362"/>
          </a:xfrm>
          <a:prstGeom prst="rect">
            <a:avLst/>
          </a:prstGeom>
        </p:spPr>
      </p:pic>
      <p:pic>
        <p:nvPicPr>
          <p:cNvPr id="7" name="圖片 6">
            <a:extLst>
              <a:ext uri="{FF2B5EF4-FFF2-40B4-BE49-F238E27FC236}">
                <a16:creationId xmlns:a16="http://schemas.microsoft.com/office/drawing/2014/main" xmlns="" id="{08B31CE6-84D6-4317-A805-9891E5FC05EB}"/>
              </a:ext>
            </a:extLst>
          </p:cNvPr>
          <p:cNvPicPr>
            <a:picLocks noChangeAspect="1"/>
          </p:cNvPicPr>
          <p:nvPr/>
        </p:nvPicPr>
        <p:blipFill>
          <a:blip r:embed="rId4"/>
          <a:stretch>
            <a:fillRect/>
          </a:stretch>
        </p:blipFill>
        <p:spPr>
          <a:xfrm>
            <a:off x="165058" y="0"/>
            <a:ext cx="6403347" cy="6583362"/>
          </a:xfrm>
          <a:prstGeom prst="rect">
            <a:avLst/>
          </a:prstGeom>
        </p:spPr>
      </p:pic>
    </p:spTree>
    <p:extLst>
      <p:ext uri="{BB962C8B-B14F-4D97-AF65-F5344CB8AC3E}">
        <p14:creationId xmlns:p14="http://schemas.microsoft.com/office/powerpoint/2010/main" xmlns="" val="3260905581"/>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cashreg.wav"/>
          </p:stSnd>
        </p:sndAc>
      </p:transition>
    </mc:Choice>
    <mc:Fallback>
      <p:transition spd="med">
        <p:fade/>
        <p:sndAc>
          <p:stSnd>
            <p:snd r:embed="rId2" name="cashreg.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6D8F48A9-3754-4D18-A997-1AC42E26FB1D}"/>
              </a:ext>
            </a:extLst>
          </p:cNvPr>
          <p:cNvSpPr>
            <a:spLocks noGrp="1"/>
          </p:cNvSpPr>
          <p:nvPr>
            <p:ph idx="1"/>
          </p:nvPr>
        </p:nvSpPr>
        <p:spPr>
          <a:xfrm>
            <a:off x="3358107" y="188640"/>
            <a:ext cx="7920881" cy="6840760"/>
          </a:xfrm>
        </p:spPr>
        <p:txBody>
          <a:bodyPr>
            <a:normAutofit/>
          </a:bodyPr>
          <a:lstStyle/>
          <a:p>
            <a:pPr marL="45720" indent="0" algn="just">
              <a:buNone/>
            </a:pPr>
            <a:r>
              <a:rPr lang="en-US" altLang="zh-TW" sz="2000" b="1" kern="100" spc="300" dirty="0">
                <a:solidFill>
                  <a:srgbClr val="0070C0"/>
                </a:solidFill>
                <a:latin typeface="Calibri" panose="020F0502020204030204" pitchFamily="34" charset="0"/>
                <a:cs typeface="Times New Roman" panose="02020603050405020304" pitchFamily="18" charset="0"/>
              </a:rPr>
              <a:t>1894</a:t>
            </a:r>
            <a:r>
              <a:rPr lang="zh-TW" altLang="zh-TW" sz="2000" b="1" kern="100" spc="300" dirty="0">
                <a:solidFill>
                  <a:srgbClr val="0070C0"/>
                </a:solidFill>
                <a:latin typeface="Calibri" panose="020F0502020204030204" pitchFamily="34" charset="0"/>
                <a:cs typeface="Times New Roman" panose="02020603050405020304" pitchFamily="18" charset="0"/>
              </a:rPr>
              <a:t>年甲午戰爭中，</a:t>
            </a:r>
            <a:r>
              <a:rPr lang="zh-TW" altLang="en-US" sz="2000" b="1" kern="100" spc="300" dirty="0">
                <a:solidFill>
                  <a:srgbClr val="0070C0"/>
                </a:solidFill>
                <a:latin typeface="Calibri" panose="020F0502020204030204" pitchFamily="34" charset="0"/>
                <a:cs typeface="Times New Roman" panose="02020603050405020304" pitchFamily="18" charset="0"/>
              </a:rPr>
              <a:t>漢城之役和</a:t>
            </a:r>
            <a:r>
              <a:rPr lang="zh-TW" altLang="zh-TW" sz="2000" b="1" kern="100" spc="300" dirty="0">
                <a:solidFill>
                  <a:srgbClr val="0070C0"/>
                </a:solidFill>
                <a:latin typeface="Calibri" panose="020F0502020204030204" pitchFamily="34" charset="0"/>
                <a:cs typeface="Times New Roman" panose="02020603050405020304" pitchFamily="18" charset="0"/>
              </a:rPr>
              <a:t>遼寧旅順口的黃金山</a:t>
            </a:r>
            <a:r>
              <a:rPr lang="zh-TW" altLang="en-US" sz="2000" b="1" kern="100" spc="300" dirty="0">
                <a:solidFill>
                  <a:srgbClr val="0070C0"/>
                </a:solidFill>
                <a:latin typeface="Calibri" panose="020F0502020204030204" pitchFamily="34" charset="0"/>
                <a:cs typeface="Times New Roman" panose="02020603050405020304" pitchFamily="18" charset="0"/>
              </a:rPr>
              <a:t>砲台</a:t>
            </a:r>
            <a:r>
              <a:rPr lang="zh-TW" altLang="zh-TW" sz="2000" b="1" kern="100" spc="300" dirty="0">
                <a:solidFill>
                  <a:srgbClr val="0070C0"/>
                </a:solidFill>
                <a:latin typeface="Calibri" panose="020F0502020204030204" pitchFamily="34" charset="0"/>
                <a:cs typeface="Times New Roman" panose="02020603050405020304" pitchFamily="18" charset="0"/>
              </a:rPr>
              <a:t>上，就有</a:t>
            </a:r>
            <a:r>
              <a:rPr lang="en-US" altLang="zh-TW" sz="2000" b="1" kern="100" spc="300" dirty="0">
                <a:solidFill>
                  <a:srgbClr val="0070C0"/>
                </a:solidFill>
                <a:latin typeface="Calibri" panose="020F0502020204030204" pitchFamily="34" charset="0"/>
                <a:cs typeface="Times New Roman" panose="02020603050405020304" pitchFamily="18" charset="0"/>
              </a:rPr>
              <a:t>4</a:t>
            </a:r>
            <a:r>
              <a:rPr lang="zh-TW" altLang="en-US" sz="2000" b="1" kern="100" spc="300" dirty="0">
                <a:solidFill>
                  <a:srgbClr val="0070C0"/>
                </a:solidFill>
                <a:latin typeface="Calibri" panose="020F0502020204030204" pitchFamily="34" charset="0"/>
                <a:cs typeface="Times New Roman" panose="02020603050405020304" pitchFamily="18" charset="0"/>
              </a:rPr>
              <a:t>門</a:t>
            </a:r>
            <a:r>
              <a:rPr lang="zh-TW" altLang="zh-TW" sz="2000" b="1" kern="100" spc="300" dirty="0">
                <a:solidFill>
                  <a:srgbClr val="0070C0"/>
                </a:solidFill>
                <a:latin typeface="Calibri" panose="020F0502020204030204" pitchFamily="34" charset="0"/>
                <a:cs typeface="Times New Roman" panose="02020603050405020304" pitchFamily="18" charset="0"/>
              </a:rPr>
              <a:t>加特林機槍參加了對日作戰。</a:t>
            </a:r>
            <a:r>
              <a:rPr lang="en-US" altLang="zh-TW" sz="2000" b="1" kern="100" spc="300" dirty="0">
                <a:solidFill>
                  <a:srgbClr val="0070C0"/>
                </a:solidFill>
                <a:latin typeface="Calibri" panose="020F0502020204030204" pitchFamily="34" charset="0"/>
                <a:cs typeface="Times New Roman" panose="02020603050405020304" pitchFamily="18" charset="0"/>
              </a:rPr>
              <a:t>1895</a:t>
            </a:r>
            <a:r>
              <a:rPr lang="zh-TW" altLang="zh-TW" sz="2000" b="1" kern="100" spc="300" dirty="0">
                <a:solidFill>
                  <a:srgbClr val="0070C0"/>
                </a:solidFill>
                <a:latin typeface="Calibri" panose="020F0502020204030204" pitchFamily="34" charset="0"/>
                <a:cs typeface="Times New Roman" panose="02020603050405020304" pitchFamily="18" charset="0"/>
              </a:rPr>
              <a:t>年</a:t>
            </a:r>
            <a:r>
              <a:rPr lang="en-US" altLang="zh-TW" sz="2000" b="1" kern="100" spc="300" dirty="0">
                <a:solidFill>
                  <a:srgbClr val="0070C0"/>
                </a:solidFill>
                <a:latin typeface="Calibri" panose="020F0502020204030204" pitchFamily="34" charset="0"/>
                <a:cs typeface="Times New Roman" panose="02020603050405020304" pitchFamily="18" charset="0"/>
              </a:rPr>
              <a:t>6</a:t>
            </a:r>
            <a:r>
              <a:rPr lang="zh-TW" altLang="en-US" sz="2000" b="1" kern="100" spc="300" dirty="0">
                <a:solidFill>
                  <a:srgbClr val="0070C0"/>
                </a:solidFill>
                <a:latin typeface="Calibri" panose="020F0502020204030204" pitchFamily="34" charset="0"/>
                <a:cs typeface="Times New Roman" panose="02020603050405020304" pitchFamily="18" charset="0"/>
              </a:rPr>
              <a:t>月</a:t>
            </a:r>
            <a:r>
              <a:rPr lang="en-US" altLang="zh-TW" sz="2000" b="1" kern="100" spc="300" dirty="0">
                <a:solidFill>
                  <a:srgbClr val="0070C0"/>
                </a:solidFill>
                <a:latin typeface="Calibri" panose="020F0502020204030204" pitchFamily="34" charset="0"/>
                <a:cs typeface="Times New Roman" panose="02020603050405020304" pitchFamily="18" charset="0"/>
              </a:rPr>
              <a:t>1</a:t>
            </a:r>
            <a:r>
              <a:rPr lang="zh-TW" altLang="en-US" sz="2000" b="1" kern="100" spc="300" dirty="0">
                <a:solidFill>
                  <a:srgbClr val="0070C0"/>
                </a:solidFill>
                <a:latin typeface="Calibri" panose="020F0502020204030204" pitchFamily="34" charset="0"/>
                <a:cs typeface="Times New Roman" panose="02020603050405020304" pitchFamily="18" charset="0"/>
              </a:rPr>
              <a:t>日</a:t>
            </a:r>
            <a:r>
              <a:rPr lang="zh-TW" altLang="zh-TW" sz="2000" b="1" spc="300" dirty="0">
                <a:solidFill>
                  <a:srgbClr val="0070C0"/>
                </a:solidFill>
              </a:rPr>
              <a:t>由內務大臣俞明震</a:t>
            </a:r>
            <a:r>
              <a:rPr lang="zh-TW" altLang="en-US" sz="2000" b="1" spc="300" dirty="0">
                <a:solidFill>
                  <a:srgbClr val="0070C0"/>
                </a:solidFill>
              </a:rPr>
              <a:t>運送</a:t>
            </a:r>
            <a:r>
              <a:rPr lang="en-US" altLang="zh-TW" sz="2000" b="1" spc="300" dirty="0">
                <a:solidFill>
                  <a:srgbClr val="0070C0"/>
                </a:solidFill>
              </a:rPr>
              <a:t>5</a:t>
            </a:r>
            <a:r>
              <a:rPr lang="zh-TW" altLang="en-US" sz="2000" b="1" spc="300" dirty="0">
                <a:solidFill>
                  <a:srgbClr val="0070C0"/>
                </a:solidFill>
              </a:rPr>
              <a:t>門</a:t>
            </a:r>
            <a:r>
              <a:rPr lang="zh-TW" altLang="zh-TW" sz="2000" b="1" kern="100" spc="300" dirty="0">
                <a:solidFill>
                  <a:srgbClr val="0070C0"/>
                </a:solidFill>
                <a:latin typeface="Calibri" panose="020F0502020204030204" pitchFamily="34" charset="0"/>
                <a:cs typeface="Times New Roman" panose="02020603050405020304" pitchFamily="18" charset="0"/>
              </a:rPr>
              <a:t>加特林機槍</a:t>
            </a:r>
            <a:r>
              <a:rPr lang="zh-TW" altLang="en-US" sz="2000" b="1" spc="300" dirty="0">
                <a:solidFill>
                  <a:srgbClr val="0070C0"/>
                </a:solidFill>
              </a:rPr>
              <a:t>到</a:t>
            </a:r>
            <a:r>
              <a:rPr lang="zh-TW" altLang="en-US" sz="2000" b="1" kern="100" spc="300" dirty="0">
                <a:solidFill>
                  <a:srgbClr val="0070C0"/>
                </a:solidFill>
                <a:latin typeface="Calibri" panose="020F0502020204030204" pitchFamily="34" charset="0"/>
                <a:cs typeface="Times New Roman" panose="02020603050405020304" pitchFamily="18" charset="0"/>
              </a:rPr>
              <a:t>瑞芳，</a:t>
            </a:r>
            <a:r>
              <a:rPr lang="en-US" altLang="zh-TW" sz="2000" b="1" kern="100" spc="300" dirty="0">
                <a:solidFill>
                  <a:srgbClr val="0070C0"/>
                </a:solidFill>
                <a:latin typeface="Calibri" panose="020F0502020204030204" pitchFamily="34" charset="0"/>
                <a:cs typeface="Times New Roman" panose="02020603050405020304" pitchFamily="18" charset="0"/>
              </a:rPr>
              <a:t>2</a:t>
            </a:r>
            <a:r>
              <a:rPr lang="zh-TW" altLang="en-US" sz="2000" b="1" kern="100" spc="300" dirty="0">
                <a:solidFill>
                  <a:srgbClr val="0070C0"/>
                </a:solidFill>
                <a:latin typeface="Calibri" panose="020F0502020204030204" pitchFamily="34" charset="0"/>
                <a:cs typeface="Times New Roman" panose="02020603050405020304" pitchFamily="18" charset="0"/>
              </a:rPr>
              <a:t>日</a:t>
            </a:r>
            <a:r>
              <a:rPr lang="zh-TW" altLang="zh-TW" sz="2000" b="1" kern="100" spc="300" dirty="0">
                <a:solidFill>
                  <a:srgbClr val="0070C0"/>
                </a:solidFill>
                <a:latin typeface="Calibri" panose="020F0502020204030204" pitchFamily="34" charset="0"/>
                <a:cs typeface="Times New Roman" panose="02020603050405020304" pitchFamily="18" charset="0"/>
              </a:rPr>
              <a:t>清軍官兵使用加特林機槍向來犯的日軍進行猛烈射擊，</a:t>
            </a:r>
            <a:r>
              <a:rPr lang="zh-TW" altLang="en-US" sz="2000" b="1" kern="100" spc="300" dirty="0">
                <a:solidFill>
                  <a:srgbClr val="0070C0"/>
                </a:solidFill>
                <a:latin typeface="Calibri" panose="020F0502020204030204" pitchFamily="34" charset="0"/>
                <a:cs typeface="Times New Roman" panose="02020603050405020304" pitchFamily="18" charset="0"/>
              </a:rPr>
              <a:t>也使用</a:t>
            </a:r>
            <a:r>
              <a:rPr lang="zh-TW" altLang="zh-TW" sz="2000" b="1" spc="300" dirty="0">
                <a:solidFill>
                  <a:srgbClr val="0070C0"/>
                </a:solidFill>
              </a:rPr>
              <a:t>美國造的</a:t>
            </a:r>
            <a:r>
              <a:rPr lang="zh-TW" altLang="zh-TW" sz="2000" b="1" spc="300" dirty="0">
                <a:solidFill>
                  <a:srgbClr val="C00000"/>
                </a:solidFill>
              </a:rPr>
              <a:t>溫徹斯特步槍</a:t>
            </a:r>
            <a:r>
              <a:rPr lang="en-US" altLang="zh-TW" sz="1800" spc="300" dirty="0">
                <a:solidFill>
                  <a:srgbClr val="C00000"/>
                </a:solidFill>
                <a:latin typeface="ＤＦ明朝体W5" pitchFamily="49" charset="-128"/>
                <a:ea typeface="ＤＦ明朝体W5" pitchFamily="49" charset="-128"/>
              </a:rPr>
              <a:t>(13</a:t>
            </a:r>
            <a:r>
              <a:rPr lang="zh-TW" altLang="en-US" sz="1800" spc="300" dirty="0">
                <a:solidFill>
                  <a:srgbClr val="C00000"/>
                </a:solidFill>
                <a:latin typeface="ＤＦ明朝体W5" pitchFamily="49" charset="-128"/>
                <a:ea typeface="ＤＦ明朝体W5" pitchFamily="49" charset="-128"/>
              </a:rPr>
              <a:t>發子彈</a:t>
            </a:r>
            <a:r>
              <a:rPr lang="en-US" altLang="zh-TW" sz="1800" spc="300" dirty="0">
                <a:solidFill>
                  <a:srgbClr val="C00000"/>
                </a:solidFill>
                <a:latin typeface="ＤＦ明朝体W5" pitchFamily="49" charset="-128"/>
                <a:ea typeface="ＤＦ明朝体W5" pitchFamily="49" charset="-128"/>
              </a:rPr>
              <a:t>)</a:t>
            </a:r>
            <a:r>
              <a:rPr lang="zh-TW" altLang="en-US" sz="2000" b="1" spc="300" dirty="0">
                <a:solidFill>
                  <a:srgbClr val="0070C0"/>
                </a:solidFill>
              </a:rPr>
              <a:t>在壕溝內</a:t>
            </a:r>
            <a:r>
              <a:rPr lang="zh-TW" altLang="zh-TW" sz="2000" b="1" kern="100" spc="300" dirty="0">
                <a:solidFill>
                  <a:srgbClr val="0070C0"/>
                </a:solidFill>
                <a:latin typeface="Calibri" panose="020F0502020204030204" pitchFamily="34" charset="0"/>
                <a:cs typeface="Times New Roman" panose="02020603050405020304" pitchFamily="18" charset="0"/>
              </a:rPr>
              <a:t>頑強抵抗</a:t>
            </a:r>
            <a:r>
              <a:rPr lang="zh-TW" altLang="en-US" sz="2000" b="1" kern="100" spc="300" dirty="0">
                <a:solidFill>
                  <a:srgbClr val="0070C0"/>
                </a:solidFill>
                <a:latin typeface="Calibri" panose="020F0502020204030204" pitchFamily="34" charset="0"/>
                <a:cs typeface="Times New Roman" panose="02020603050405020304" pitchFamily="18" charset="0"/>
              </a:rPr>
              <a:t>，</a:t>
            </a:r>
            <a:r>
              <a:rPr lang="zh-TW" altLang="zh-TW" sz="2000" b="1" spc="300" dirty="0">
                <a:solidFill>
                  <a:srgbClr val="0070C0"/>
                </a:solidFill>
              </a:rPr>
              <a:t>讓日軍見識到台灣的抗日</a:t>
            </a:r>
            <a:r>
              <a:rPr lang="zh-TW" altLang="en-US" sz="2000" b="1" spc="300" dirty="0">
                <a:solidFill>
                  <a:srgbClr val="0070C0"/>
                </a:solidFill>
              </a:rPr>
              <a:t>義</a:t>
            </a:r>
            <a:r>
              <a:rPr lang="zh-TW" altLang="zh-TW" sz="2000" b="1" spc="300" dirty="0">
                <a:solidFill>
                  <a:srgbClr val="0070C0"/>
                </a:solidFill>
              </a:rPr>
              <a:t>軍</a:t>
            </a:r>
            <a:r>
              <a:rPr lang="zh-TW" altLang="en-US" sz="2000" b="1" spc="300" dirty="0">
                <a:solidFill>
                  <a:srgbClr val="0070C0"/>
                </a:solidFill>
              </a:rPr>
              <a:t>，不</a:t>
            </a:r>
            <a:r>
              <a:rPr lang="zh-TW" altLang="zh-TW" sz="2000" b="1" spc="300" dirty="0">
                <a:solidFill>
                  <a:srgbClr val="0070C0"/>
                </a:solidFill>
              </a:rPr>
              <a:t>同</a:t>
            </a:r>
            <a:r>
              <a:rPr lang="zh-TW" altLang="en-US" sz="2000" b="1" spc="300" dirty="0">
                <a:solidFill>
                  <a:srgbClr val="0070C0"/>
                </a:solidFill>
              </a:rPr>
              <a:t>於朝鮮場上</a:t>
            </a:r>
            <a:r>
              <a:rPr lang="zh-TW" altLang="zh-TW" sz="2000" b="1" spc="300" dirty="0">
                <a:solidFill>
                  <a:srgbClr val="0070C0"/>
                </a:solidFill>
              </a:rPr>
              <a:t>的</a:t>
            </a:r>
            <a:r>
              <a:rPr lang="zh-TW" altLang="en-US" sz="2000" b="1" spc="300" dirty="0">
                <a:solidFill>
                  <a:srgbClr val="0070C0"/>
                </a:solidFill>
              </a:rPr>
              <a:t>清軍</a:t>
            </a:r>
            <a:r>
              <a:rPr lang="zh-TW" altLang="zh-TW" sz="2000" b="1" spc="300" dirty="0">
                <a:solidFill>
                  <a:srgbClr val="0070C0"/>
                </a:solidFill>
              </a:rPr>
              <a:t>。</a:t>
            </a:r>
            <a:endParaRPr lang="zh-TW" altLang="zh-TW" sz="2000" b="1" kern="100" spc="300" dirty="0">
              <a:solidFill>
                <a:srgbClr val="0070C0"/>
              </a:solidFill>
              <a:latin typeface="Calibri" panose="020F0502020204030204" pitchFamily="34" charset="0"/>
              <a:cs typeface="Times New Roman" panose="02020603050405020304" pitchFamily="18" charset="0"/>
            </a:endParaRPr>
          </a:p>
          <a:p>
            <a:pPr marL="45720" indent="0">
              <a:buNone/>
            </a:pPr>
            <a:r>
              <a:rPr lang="en-US" altLang="zh-TW" sz="2000" b="1" spc="300" dirty="0">
                <a:solidFill>
                  <a:srgbClr val="7030A0"/>
                </a:solidFill>
                <a:latin typeface="標楷體" panose="03000509000000000000" pitchFamily="65" charset="-120"/>
                <a:ea typeface="標楷體" panose="03000509000000000000" pitchFamily="65" charset="-120"/>
              </a:rPr>
              <a:t>6</a:t>
            </a:r>
            <a:r>
              <a:rPr lang="zh-TW" altLang="zh-TW" sz="2000" b="1" spc="300" dirty="0">
                <a:solidFill>
                  <a:srgbClr val="7030A0"/>
                </a:solidFill>
                <a:latin typeface="標楷體" panose="03000509000000000000" pitchFamily="65" charset="-120"/>
                <a:ea typeface="標楷體" panose="03000509000000000000" pitchFamily="65" charset="-120"/>
              </a:rPr>
              <a:t>月</a:t>
            </a:r>
            <a:r>
              <a:rPr lang="en-US" altLang="zh-TW" sz="2000" b="1" spc="300" dirty="0">
                <a:solidFill>
                  <a:srgbClr val="7030A0"/>
                </a:solidFill>
                <a:latin typeface="標楷體" panose="03000509000000000000" pitchFamily="65" charset="-120"/>
                <a:ea typeface="標楷體" panose="03000509000000000000" pitchFamily="65" charset="-120"/>
              </a:rPr>
              <a:t>3</a:t>
            </a:r>
            <a:r>
              <a:rPr lang="zh-TW" altLang="zh-TW" sz="2000" b="1" spc="300" dirty="0">
                <a:solidFill>
                  <a:srgbClr val="7030A0"/>
                </a:solidFill>
                <a:latin typeface="標楷體" panose="03000509000000000000" pitchFamily="65" charset="-120"/>
                <a:ea typeface="標楷體" panose="03000509000000000000" pitchFamily="65" charset="-120"/>
              </a:rPr>
              <a:t>日，瑞芳戰役結束。</a:t>
            </a:r>
            <a:endParaRPr lang="en-US" altLang="zh-TW" sz="2000" b="1" spc="300" dirty="0">
              <a:solidFill>
                <a:srgbClr val="7030A0"/>
              </a:solidFill>
              <a:latin typeface="標楷體" panose="03000509000000000000" pitchFamily="65" charset="-120"/>
              <a:ea typeface="標楷體" panose="03000509000000000000" pitchFamily="65" charset="-120"/>
            </a:endParaRPr>
          </a:p>
          <a:p>
            <a:pPr marL="45720" indent="0">
              <a:buNone/>
            </a:pPr>
            <a:r>
              <a:rPr lang="zh-TW" altLang="zh-TW" sz="2000" b="1" spc="300" dirty="0">
                <a:solidFill>
                  <a:srgbClr val="7030A0"/>
                </a:solidFill>
                <a:latin typeface="標楷體" panose="03000509000000000000" pitchFamily="65" charset="-120"/>
                <a:ea typeface="標楷體" panose="03000509000000000000" pitchFamily="65" charset="-120"/>
              </a:rPr>
              <a:t>北白川宮的隨從恩地家令</a:t>
            </a:r>
            <a:endParaRPr lang="en-US" altLang="zh-TW" sz="2000" b="1" spc="300" dirty="0">
              <a:solidFill>
                <a:srgbClr val="7030A0"/>
              </a:solidFill>
              <a:latin typeface="標楷體" panose="03000509000000000000" pitchFamily="65" charset="-120"/>
              <a:ea typeface="標楷體" panose="03000509000000000000" pitchFamily="65" charset="-120"/>
            </a:endParaRPr>
          </a:p>
          <a:p>
            <a:pPr marL="45720" indent="0">
              <a:buNone/>
            </a:pPr>
            <a:r>
              <a:rPr lang="zh-TW" altLang="zh-TW" sz="2000" b="1" spc="300" dirty="0">
                <a:solidFill>
                  <a:srgbClr val="7030A0"/>
                </a:solidFill>
                <a:latin typeface="標楷體" panose="03000509000000000000" pitchFamily="65" charset="-120"/>
                <a:ea typeface="標楷體" panose="03000509000000000000" pitchFamily="65" charset="-120"/>
              </a:rPr>
              <a:t>不免對抗日軍的表現讚揚</a:t>
            </a:r>
            <a:endParaRPr lang="en-US" altLang="zh-TW" sz="2000" b="1" spc="300" dirty="0">
              <a:solidFill>
                <a:srgbClr val="7030A0"/>
              </a:solidFill>
              <a:latin typeface="標楷體" panose="03000509000000000000" pitchFamily="65" charset="-120"/>
              <a:ea typeface="標楷體" panose="03000509000000000000" pitchFamily="65" charset="-120"/>
            </a:endParaRPr>
          </a:p>
          <a:p>
            <a:pPr marL="45720" indent="0">
              <a:buNone/>
            </a:pPr>
            <a:r>
              <a:rPr lang="zh-TW" altLang="zh-TW" sz="2000" b="1" spc="300" dirty="0">
                <a:solidFill>
                  <a:srgbClr val="7030A0"/>
                </a:solidFill>
                <a:latin typeface="標楷體" panose="03000509000000000000" pitchFamily="65" charset="-120"/>
                <a:ea typeface="標楷體" panose="03000509000000000000" pitchFamily="65" charset="-120"/>
              </a:rPr>
              <a:t>一番：</a:t>
            </a:r>
          </a:p>
          <a:p>
            <a:pPr marL="45720" indent="0">
              <a:buNone/>
            </a:pPr>
            <a:r>
              <a:rPr lang="en-US" altLang="zh-TW" sz="2000" spc="300" dirty="0">
                <a:solidFill>
                  <a:srgbClr val="7030A0"/>
                </a:solidFill>
                <a:latin typeface="標楷體" panose="03000509000000000000" pitchFamily="65" charset="-120"/>
                <a:ea typeface="標楷體" panose="03000509000000000000" pitchFamily="65" charset="-120"/>
              </a:rPr>
              <a:t>   </a:t>
            </a:r>
            <a:r>
              <a:rPr lang="zh-TW" altLang="zh-TW" sz="2000" spc="300" dirty="0">
                <a:solidFill>
                  <a:srgbClr val="7030A0"/>
                </a:solidFill>
                <a:latin typeface="標楷體" panose="03000509000000000000" pitchFamily="65" charset="-120"/>
                <a:ea typeface="標楷體" panose="03000509000000000000" pitchFamily="65" charset="-120"/>
              </a:rPr>
              <a:t>此日之戰，敵奮戰甚力，值得敬佩。中國士兵即使遇到我軍這樣相當有規律之西洋式戰法，其進退集散頗有法度，從早上</a:t>
            </a:r>
            <a:r>
              <a:rPr lang="en-US" altLang="zh-TW" sz="2000" spc="300" dirty="0">
                <a:solidFill>
                  <a:srgbClr val="7030A0"/>
                </a:solidFill>
                <a:latin typeface="標楷體" panose="03000509000000000000" pitchFamily="65" charset="-120"/>
                <a:ea typeface="標楷體" panose="03000509000000000000" pitchFamily="65" charset="-120"/>
              </a:rPr>
              <a:t>9</a:t>
            </a:r>
            <a:r>
              <a:rPr lang="zh-TW" altLang="zh-TW" sz="2000" spc="300" dirty="0">
                <a:solidFill>
                  <a:srgbClr val="7030A0"/>
                </a:solidFill>
                <a:latin typeface="標楷體" panose="03000509000000000000" pitchFamily="65" charset="-120"/>
                <a:ea typeface="標楷體" panose="03000509000000000000" pitchFamily="65" charset="-120"/>
              </a:rPr>
              <a:t>點開戰，終日砲火不止。他們想先以瑞芳一戰阻擋我征台軍行進之路。這一戰可算是我軍上陸之後唯一一次最正式的戰役。</a:t>
            </a:r>
            <a:endParaRPr lang="en-US" altLang="zh-TW" sz="2000" spc="300" dirty="0">
              <a:solidFill>
                <a:srgbClr val="7030A0"/>
              </a:solidFill>
              <a:latin typeface="標楷體" panose="03000509000000000000" pitchFamily="65" charset="-120"/>
              <a:ea typeface="標楷體" panose="03000509000000000000" pitchFamily="65" charset="-120"/>
            </a:endParaRPr>
          </a:p>
          <a:p>
            <a:pPr marL="45720" indent="0">
              <a:buNone/>
            </a:pPr>
            <a:r>
              <a:rPr lang="zh-TW" altLang="zh-TW" sz="2000" b="1" spc="300" dirty="0">
                <a:solidFill>
                  <a:srgbClr val="C00000"/>
                </a:solidFill>
              </a:rPr>
              <a:t> 抗日軍的傷亡據當時日本《讀賣新聞》的記載，</a:t>
            </a:r>
            <a:r>
              <a:rPr lang="en-US" altLang="zh-TW" sz="2000" b="1" spc="300" dirty="0">
                <a:solidFill>
                  <a:srgbClr val="C00000"/>
                </a:solidFill>
              </a:rPr>
              <a:t>1500</a:t>
            </a:r>
            <a:r>
              <a:rPr lang="zh-TW" altLang="en-US" sz="2000" b="1" spc="300" dirty="0">
                <a:solidFill>
                  <a:srgbClr val="C00000"/>
                </a:solidFill>
              </a:rPr>
              <a:t>名來自</a:t>
            </a:r>
            <a:r>
              <a:rPr lang="zh-TW" altLang="zh-TW" sz="2000" b="1" spc="300" dirty="0">
                <a:solidFill>
                  <a:srgbClr val="C00000"/>
                </a:solidFill>
              </a:rPr>
              <a:t>浙江的寧波</a:t>
            </a:r>
            <a:r>
              <a:rPr lang="zh-TW" altLang="en-US" sz="2000" b="1" spc="300" dirty="0">
                <a:solidFill>
                  <a:srgbClr val="C00000"/>
                </a:solidFill>
              </a:rPr>
              <a:t>官</a:t>
            </a:r>
            <a:r>
              <a:rPr lang="zh-TW" altLang="zh-TW" sz="2000" b="1" spc="300" dirty="0">
                <a:solidFill>
                  <a:srgbClr val="C00000"/>
                </a:solidFill>
              </a:rPr>
              <a:t>兵</a:t>
            </a:r>
            <a:r>
              <a:rPr lang="zh-TW" altLang="en-US" sz="2000" b="1" spc="300" dirty="0">
                <a:solidFill>
                  <a:srgbClr val="C00000"/>
                </a:solidFill>
              </a:rPr>
              <a:t>，</a:t>
            </a:r>
            <a:r>
              <a:rPr lang="zh-TW" altLang="zh-TW" sz="2000" b="1" spc="300" dirty="0">
                <a:solidFill>
                  <a:srgbClr val="C00000"/>
                </a:solidFill>
              </a:rPr>
              <a:t>生還</a:t>
            </a:r>
            <a:r>
              <a:rPr lang="zh-TW" altLang="en-US" sz="2000" b="1" spc="300" dirty="0">
                <a:solidFill>
                  <a:srgbClr val="C00000"/>
                </a:solidFill>
              </a:rPr>
              <a:t>返</a:t>
            </a:r>
            <a:r>
              <a:rPr lang="zh-TW" altLang="zh-TW" sz="2000" b="1" spc="300" dirty="0">
                <a:solidFill>
                  <a:srgbClr val="C00000"/>
                </a:solidFill>
              </a:rPr>
              <a:t>回寧波者僅百人，可見戰況之激烈。</a:t>
            </a:r>
          </a:p>
          <a:p>
            <a:endParaRPr lang="zh-TW" altLang="en-US" dirty="0"/>
          </a:p>
        </p:txBody>
      </p:sp>
      <p:pic>
        <p:nvPicPr>
          <p:cNvPr id="5" name="圖片 4">
            <a:extLst>
              <a:ext uri="{FF2B5EF4-FFF2-40B4-BE49-F238E27FC236}">
                <a16:creationId xmlns:a16="http://schemas.microsoft.com/office/drawing/2014/main" xmlns="" id="{A9EB3A5C-E55D-46C5-8F49-F9A85FE375D7}"/>
              </a:ext>
            </a:extLst>
          </p:cNvPr>
          <p:cNvPicPr>
            <a:picLocks noChangeAspect="1"/>
          </p:cNvPicPr>
          <p:nvPr/>
        </p:nvPicPr>
        <p:blipFill>
          <a:blip r:embed="rId3"/>
          <a:stretch>
            <a:fillRect/>
          </a:stretch>
        </p:blipFill>
        <p:spPr>
          <a:xfrm>
            <a:off x="332431" y="0"/>
            <a:ext cx="2690147" cy="3641540"/>
          </a:xfrm>
          <a:prstGeom prst="rect">
            <a:avLst/>
          </a:prstGeom>
        </p:spPr>
      </p:pic>
      <p:sp>
        <p:nvSpPr>
          <p:cNvPr id="7" name="矩形 6">
            <a:extLst>
              <a:ext uri="{FF2B5EF4-FFF2-40B4-BE49-F238E27FC236}">
                <a16:creationId xmlns:a16="http://schemas.microsoft.com/office/drawing/2014/main" xmlns="" id="{EF435B5B-7B2D-4475-9288-9C50DD90FB7B}"/>
              </a:ext>
            </a:extLst>
          </p:cNvPr>
          <p:cNvSpPr/>
          <p:nvPr/>
        </p:nvSpPr>
        <p:spPr>
          <a:xfrm>
            <a:off x="307934" y="3357562"/>
            <a:ext cx="3034665" cy="3816429"/>
          </a:xfrm>
          <a:prstGeom prst="rect">
            <a:avLst/>
          </a:prstGeom>
        </p:spPr>
        <p:txBody>
          <a:bodyPr wrap="square">
            <a:spAutoFit/>
          </a:bodyPr>
          <a:lstStyle/>
          <a:p>
            <a:r>
              <a:rPr lang="zh-TW" altLang="zh-TW" sz="1400" b="1" spc="300" dirty="0" smtClean="0">
                <a:solidFill>
                  <a:srgbClr val="002060"/>
                </a:solidFill>
                <a:latin typeface="+mj-ea"/>
                <a:ea typeface="+mj-ea"/>
                <a:cs typeface="Arial" panose="020B0604020202020204" pitchFamily="34" charset="0"/>
              </a:rPr>
              <a:t>俞明震</a:t>
            </a:r>
            <a:r>
              <a:rPr lang="zh-TW" altLang="en-US" sz="1400" spc="300" dirty="0" smtClean="0">
                <a:latin typeface="+mj-ea"/>
                <a:ea typeface="+mj-ea"/>
              </a:rPr>
              <a:t>（</a:t>
            </a:r>
            <a:r>
              <a:rPr lang="en-US" altLang="zh-TW" sz="1400" spc="300" dirty="0" smtClean="0">
                <a:latin typeface="+mj-ea"/>
                <a:ea typeface="+mj-ea"/>
              </a:rPr>
              <a:t>1860</a:t>
            </a:r>
            <a:r>
              <a:rPr lang="zh-TW" altLang="en-US" sz="1400" spc="300" dirty="0" smtClean="0">
                <a:latin typeface="+mj-ea"/>
                <a:ea typeface="+mj-ea"/>
              </a:rPr>
              <a:t>年</a:t>
            </a:r>
            <a:r>
              <a:rPr lang="en-US" altLang="zh-TW" sz="1400" spc="300" dirty="0" smtClean="0">
                <a:latin typeface="+mj-ea"/>
                <a:ea typeface="+mj-ea"/>
              </a:rPr>
              <a:t>—1918</a:t>
            </a:r>
            <a:r>
              <a:rPr lang="zh-TW" altLang="en-US" sz="1400" spc="300" dirty="0" smtClean="0">
                <a:latin typeface="+mj-ea"/>
                <a:ea typeface="+mj-ea"/>
              </a:rPr>
              <a:t>年</a:t>
            </a:r>
            <a:r>
              <a:rPr lang="en-US" altLang="zh-TW" sz="1400" spc="300" dirty="0" smtClean="0">
                <a:latin typeface="+mj-ea"/>
                <a:ea typeface="+mj-ea"/>
              </a:rPr>
              <a:t>11</a:t>
            </a:r>
            <a:r>
              <a:rPr lang="zh-TW" altLang="en-US" sz="1400" spc="300" dirty="0" smtClean="0">
                <a:latin typeface="+mj-ea"/>
                <a:ea typeface="+mj-ea"/>
              </a:rPr>
              <a:t>月</a:t>
            </a:r>
            <a:r>
              <a:rPr lang="en-US" altLang="zh-TW" sz="1400" spc="300" dirty="0" smtClean="0">
                <a:latin typeface="+mj-ea"/>
                <a:ea typeface="+mj-ea"/>
              </a:rPr>
              <a:t>22</a:t>
            </a:r>
            <a:r>
              <a:rPr lang="zh-TW" altLang="en-US" sz="1400" spc="300" dirty="0" smtClean="0">
                <a:latin typeface="+mj-ea"/>
                <a:ea typeface="+mj-ea"/>
              </a:rPr>
              <a:t>日</a:t>
            </a:r>
            <a:r>
              <a:rPr lang="zh-TW" altLang="en-US" sz="1400" spc="300" dirty="0" smtClean="0">
                <a:latin typeface="+mj-ea"/>
                <a:ea typeface="+mj-ea"/>
              </a:rPr>
              <a:t>）</a:t>
            </a:r>
            <a:r>
              <a:rPr lang="zh-TW" altLang="en-US" sz="1400" b="1" spc="300" dirty="0" smtClean="0">
                <a:solidFill>
                  <a:srgbClr val="002060"/>
                </a:solidFill>
                <a:latin typeface="+mj-ea"/>
                <a:ea typeface="+mj-ea"/>
                <a:cs typeface="Arial" panose="020B0604020202020204" pitchFamily="34" charset="0"/>
              </a:rPr>
              <a:t>浙江紹興人</a:t>
            </a:r>
            <a:r>
              <a:rPr lang="zh-TW" altLang="en-US" sz="1400" b="1" spc="300" dirty="0" smtClean="0">
                <a:solidFill>
                  <a:srgbClr val="002060"/>
                </a:solidFill>
                <a:latin typeface="+mj-ea"/>
                <a:ea typeface="+mj-ea"/>
                <a:cs typeface="Arial" panose="020B0604020202020204" pitchFamily="34" charset="0"/>
              </a:rPr>
              <a:t>，</a:t>
            </a:r>
            <a:r>
              <a:rPr lang="zh-TW" altLang="zh-TW" sz="1400" b="1" spc="300" dirty="0" smtClean="0">
                <a:solidFill>
                  <a:srgbClr val="002060"/>
                </a:solidFill>
                <a:latin typeface="+mj-ea"/>
                <a:ea typeface="+mj-ea"/>
                <a:cs typeface="微軟正黑體" panose="020B0604030504040204" pitchFamily="34" charset="-120"/>
              </a:rPr>
              <a:t>他</a:t>
            </a:r>
            <a:r>
              <a:rPr lang="zh-TW" altLang="zh-TW" sz="1400" b="1" spc="300" dirty="0">
                <a:solidFill>
                  <a:srgbClr val="002060"/>
                </a:solidFill>
                <a:latin typeface="+mj-ea"/>
                <a:ea typeface="+mj-ea"/>
                <a:cs typeface="微軟正黑體" panose="020B0604030504040204" pitchFamily="34" charset="-120"/>
              </a:rPr>
              <a:t>所著的</a:t>
            </a:r>
            <a:r>
              <a:rPr lang="zh-TW" altLang="zh-TW" sz="1400" b="1" spc="300" dirty="0">
                <a:solidFill>
                  <a:srgbClr val="002060"/>
                </a:solidFill>
                <a:latin typeface="+mj-ea"/>
                <a:ea typeface="+mj-ea"/>
                <a:cs typeface="MS PGothic" panose="020B0600070205080204" pitchFamily="34" charset="-128"/>
              </a:rPr>
              <a:t>《台灣八日記》</a:t>
            </a:r>
            <a:r>
              <a:rPr lang="zh-TW" altLang="zh-TW" sz="1400" b="1" spc="300" dirty="0">
                <a:solidFill>
                  <a:srgbClr val="002060"/>
                </a:solidFill>
                <a:latin typeface="+mj-ea"/>
                <a:ea typeface="+mj-ea"/>
                <a:cs typeface="Arial" panose="020B0604020202020204" pitchFamily="34" charset="0"/>
              </a:rPr>
              <a:t>為其赴基隆前敵抗日，所述親歷之事。</a:t>
            </a:r>
            <a:r>
              <a:rPr lang="zh-TW" altLang="zh-TW" sz="1400" b="1" spc="300" dirty="0">
                <a:solidFill>
                  <a:srgbClr val="002060"/>
                </a:solidFill>
                <a:latin typeface="+mj-ea"/>
                <a:ea typeface="+mj-ea"/>
                <a:cs typeface="Times New Roman" panose="02020603050405020304" pitchFamily="18" charset="0"/>
              </a:rPr>
              <a:t>是了解乙未戰爭之〈基隆攻防戰</a:t>
            </a:r>
            <a:r>
              <a:rPr lang="zh-TW" altLang="zh-TW" sz="1400" b="1" spc="300" dirty="0" smtClean="0">
                <a:solidFill>
                  <a:srgbClr val="002060"/>
                </a:solidFill>
                <a:latin typeface="+mj-ea"/>
                <a:ea typeface="+mj-ea"/>
                <a:cs typeface="Times New Roman" panose="02020603050405020304" pitchFamily="18" charset="0"/>
              </a:rPr>
              <a:t>〉</a:t>
            </a:r>
            <a:endParaRPr lang="en-US" altLang="zh-TW" sz="1400" b="1" spc="300" dirty="0" smtClean="0">
              <a:solidFill>
                <a:srgbClr val="002060"/>
              </a:solidFill>
              <a:latin typeface="+mj-ea"/>
              <a:ea typeface="+mj-ea"/>
              <a:cs typeface="Times New Roman" panose="02020603050405020304" pitchFamily="18" charset="0"/>
            </a:endParaRPr>
          </a:p>
          <a:p>
            <a:endParaRPr lang="zh-TW" altLang="en-US" sz="1400" b="1" spc="300" dirty="0" smtClean="0">
              <a:latin typeface="+mj-ea"/>
              <a:ea typeface="+mj-ea"/>
            </a:endParaRPr>
          </a:p>
          <a:p>
            <a:r>
              <a:rPr lang="zh-TW" altLang="en-US" sz="1400" b="1" spc="300" dirty="0" smtClean="0">
                <a:latin typeface="+mj-ea"/>
                <a:ea typeface="+mj-ea"/>
              </a:rPr>
              <a:t>三孫俞啟威，又名黃敬，是大儿子俞大純的三子， 中國共產黨高層領導人之一，是中共首任天津市市長</a:t>
            </a:r>
            <a:r>
              <a:rPr lang="zh-TW" altLang="en-US" sz="1400" b="1" spc="300" dirty="0" smtClean="0">
                <a:latin typeface="+mj-ea"/>
                <a:ea typeface="+mj-ea"/>
              </a:rPr>
              <a:t>。</a:t>
            </a:r>
            <a:r>
              <a:rPr lang="zh-TW" altLang="en-US" sz="1400" b="1" spc="300" dirty="0" smtClean="0">
                <a:latin typeface="+mj-ea"/>
                <a:ea typeface="+mj-ea"/>
              </a:rPr>
              <a:t> </a:t>
            </a:r>
            <a:r>
              <a:rPr lang="en-US" altLang="zh-TW" sz="1400" b="1" spc="300" dirty="0" smtClean="0">
                <a:latin typeface="+mj-ea"/>
                <a:ea typeface="+mj-ea"/>
              </a:rPr>
              <a:t>1932</a:t>
            </a:r>
            <a:r>
              <a:rPr lang="zh-TW" altLang="en-US" sz="1400" b="1" spc="300" dirty="0" smtClean="0">
                <a:latin typeface="+mj-ea"/>
                <a:ea typeface="+mj-ea"/>
              </a:rPr>
              <a:t>年</a:t>
            </a:r>
            <a:r>
              <a:rPr lang="zh-TW" altLang="zh-TW" sz="1400" b="1" spc="300" dirty="0" smtClean="0">
                <a:latin typeface="+mj-ea"/>
                <a:ea typeface="+mj-ea"/>
              </a:rPr>
              <a:t>曾</a:t>
            </a:r>
            <a:r>
              <a:rPr lang="zh-TW" altLang="zh-TW" sz="1400" b="1" spc="300" dirty="0" smtClean="0">
                <a:latin typeface="+mj-ea"/>
                <a:ea typeface="+mj-ea"/>
              </a:rPr>
              <a:t>與</a:t>
            </a:r>
            <a:r>
              <a:rPr lang="en-US" altLang="zh-TW" sz="1400" b="1" spc="300" dirty="0" smtClean="0">
                <a:latin typeface="+mj-ea"/>
                <a:ea typeface="+mj-ea"/>
              </a:rPr>
              <a:t>18</a:t>
            </a:r>
            <a:r>
              <a:rPr lang="zh-TW" altLang="en-US" sz="1400" b="1" spc="300" dirty="0" smtClean="0">
                <a:latin typeface="+mj-ea"/>
                <a:ea typeface="+mj-ea"/>
              </a:rPr>
              <a:t>歲</a:t>
            </a:r>
            <a:r>
              <a:rPr lang="zh-TW" altLang="zh-TW" sz="1400" b="1" spc="300" dirty="0" smtClean="0">
                <a:latin typeface="+mj-ea"/>
                <a:ea typeface="+mj-ea"/>
              </a:rPr>
              <a:t>江青同居，</a:t>
            </a:r>
            <a:r>
              <a:rPr lang="zh-TW" altLang="zh-TW" sz="1400" b="1" spc="300" dirty="0" smtClean="0">
                <a:latin typeface="+mj-ea"/>
                <a:ea typeface="+mj-ea"/>
              </a:rPr>
              <a:t>其妻范瑾</a:t>
            </a:r>
            <a:r>
              <a:rPr lang="zh-TW" altLang="zh-TW" sz="1400" b="1" spc="300" dirty="0" smtClean="0">
                <a:latin typeface="+mj-ea"/>
                <a:ea typeface="+mj-ea"/>
              </a:rPr>
              <a:t>。</a:t>
            </a:r>
            <a:r>
              <a:rPr lang="zh-TW" altLang="en-US" sz="1400" b="1" spc="300" dirty="0" smtClean="0">
                <a:latin typeface="+mj-ea"/>
                <a:ea typeface="+mj-ea"/>
              </a:rPr>
              <a:t>三</a:t>
            </a:r>
            <a:r>
              <a:rPr lang="zh-CN" altLang="en-US" sz="1400" b="1" spc="300" dirty="0" smtClean="0">
                <a:latin typeface="+mj-ea"/>
                <a:ea typeface="+mj-ea"/>
              </a:rPr>
              <a:t>子</a:t>
            </a:r>
            <a:r>
              <a:rPr lang="zh-CN" altLang="en-US" sz="1400" b="1" spc="300" dirty="0" smtClean="0">
                <a:latin typeface="+mj-ea"/>
                <a:ea typeface="+mj-ea"/>
              </a:rPr>
              <a:t>俞正</a:t>
            </a:r>
            <a:r>
              <a:rPr lang="zh-CN" altLang="en-US" sz="1400" b="1" spc="300" dirty="0" smtClean="0">
                <a:latin typeface="+mj-ea"/>
                <a:ea typeface="+mj-ea"/>
              </a:rPr>
              <a:t>声曾</a:t>
            </a:r>
            <a:r>
              <a:rPr lang="zh-CN" altLang="en-US" sz="1400" b="1" spc="300" dirty="0" smtClean="0">
                <a:latin typeface="+mj-ea"/>
                <a:ea typeface="+mj-ea"/>
              </a:rPr>
              <a:t>担任第十八届中共中央政治局常委、十二届全国政协主席，中共上海市委书记等职务</a:t>
            </a:r>
            <a:r>
              <a:rPr lang="zh-CN" altLang="en-US" sz="1400" b="1" spc="300" dirty="0" smtClean="0">
                <a:latin typeface="+mj-ea"/>
                <a:ea typeface="+mj-ea"/>
              </a:rPr>
              <a:t>。</a:t>
            </a:r>
            <a:endParaRPr lang="zh-TW" altLang="zh-TW" sz="1400" b="1" spc="300" dirty="0" smtClean="0">
              <a:latin typeface="+mj-ea"/>
              <a:ea typeface="+mj-ea"/>
            </a:endParaRPr>
          </a:p>
          <a:p>
            <a:endParaRPr lang="en-US" altLang="zh-TW" sz="1400" b="1" spc="300" dirty="0" smtClean="0">
              <a:solidFill>
                <a:srgbClr val="002060"/>
              </a:solidFill>
              <a:latin typeface="Times New Roman" panose="02020603050405020304" pitchFamily="18" charset="0"/>
              <a:cs typeface="Times New Roman" panose="02020603050405020304" pitchFamily="18" charset="0"/>
            </a:endParaRPr>
          </a:p>
          <a:p>
            <a:endParaRPr lang="zh-TW" altLang="en-US" b="1" spc="300" dirty="0">
              <a:solidFill>
                <a:srgbClr val="002060"/>
              </a:solidFill>
            </a:endParaRPr>
          </a:p>
        </p:txBody>
      </p:sp>
      <p:pic>
        <p:nvPicPr>
          <p:cNvPr id="9" name="圖片 8">
            <a:extLst>
              <a:ext uri="{FF2B5EF4-FFF2-40B4-BE49-F238E27FC236}">
                <a16:creationId xmlns:a16="http://schemas.microsoft.com/office/drawing/2014/main" xmlns="" id="{9A48B543-7390-4536-B1C4-3F8FE8AE6CB3}"/>
              </a:ext>
            </a:extLst>
          </p:cNvPr>
          <p:cNvPicPr>
            <a:picLocks noChangeAspect="1"/>
          </p:cNvPicPr>
          <p:nvPr/>
        </p:nvPicPr>
        <p:blipFill>
          <a:blip r:embed="rId4"/>
          <a:stretch>
            <a:fillRect/>
          </a:stretch>
        </p:blipFill>
        <p:spPr>
          <a:xfrm>
            <a:off x="6951668" y="1857364"/>
            <a:ext cx="4653749" cy="2188716"/>
          </a:xfrm>
          <a:prstGeom prst="rect">
            <a:avLst/>
          </a:prstGeom>
        </p:spPr>
      </p:pic>
    </p:spTree>
    <p:extLst>
      <p:ext uri="{BB962C8B-B14F-4D97-AF65-F5344CB8AC3E}">
        <p14:creationId xmlns:p14="http://schemas.microsoft.com/office/powerpoint/2010/main" xmlns="" val="3757797895"/>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drumroll.wav"/>
          </p:stSnd>
        </p:sndAc>
      </p:transition>
    </mc:Choice>
    <mc:Fallback>
      <p:transition spd="med">
        <p:fade/>
        <p:sndAc>
          <p:stSnd>
            <p:snd r:embed="rId2" name="drumroll.wav"/>
          </p:stSnd>
        </p:sndAc>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90B9D948-BF8D-4681-8F32-32877EF4BD4F}"/>
              </a:ext>
            </a:extLst>
          </p:cNvPr>
          <p:cNvSpPr>
            <a:spLocks noGrp="1"/>
          </p:cNvSpPr>
          <p:nvPr>
            <p:ph idx="1"/>
          </p:nvPr>
        </p:nvSpPr>
        <p:spPr>
          <a:xfrm>
            <a:off x="210074" y="2533650"/>
            <a:ext cx="10215265" cy="1790700"/>
          </a:xfrm>
        </p:spPr>
        <p:txBody>
          <a:bodyPr/>
          <a:lstStyle/>
          <a:p>
            <a:r>
              <a:rPr lang="zh-TW" altLang="zh-TW" b="1" dirty="0"/>
              <a:t>近衛師團擁有日軍首度在台灣戰場使用的村田</a:t>
            </a:r>
            <a:r>
              <a:rPr lang="en-US" altLang="zh-TW" b="1" dirty="0"/>
              <a:t>22</a:t>
            </a:r>
            <a:r>
              <a:rPr lang="zh-TW" altLang="en-US" b="1" dirty="0"/>
              <a:t>式</a:t>
            </a:r>
            <a:r>
              <a:rPr lang="zh-TW" altLang="zh-TW" b="1" dirty="0"/>
              <a:t>連發</a:t>
            </a:r>
            <a:r>
              <a:rPr lang="zh-TW" altLang="en-US" b="1" dirty="0"/>
              <a:t>步</a:t>
            </a:r>
            <a:r>
              <a:rPr lang="zh-TW" altLang="zh-TW" b="1" dirty="0"/>
              <a:t>槍</a:t>
            </a:r>
            <a:r>
              <a:rPr lang="en-US" altLang="zh-TW" dirty="0"/>
              <a:t>(8</a:t>
            </a:r>
            <a:r>
              <a:rPr lang="zh-TW" altLang="en-US" dirty="0"/>
              <a:t>發子彈</a:t>
            </a:r>
            <a:r>
              <a:rPr lang="en-US" altLang="zh-TW" dirty="0"/>
              <a:t>)</a:t>
            </a:r>
            <a:r>
              <a:rPr lang="zh-TW" altLang="zh-TW" b="1" dirty="0"/>
              <a:t>、仿馬克沁重機槍</a:t>
            </a:r>
            <a:r>
              <a:rPr lang="en-US" altLang="zh-TW" b="1" dirty="0"/>
              <a:t>..</a:t>
            </a:r>
            <a:r>
              <a:rPr lang="zh-TW" altLang="zh-TW" b="1" dirty="0"/>
              <a:t>等新研發的裝備。</a:t>
            </a:r>
          </a:p>
          <a:p>
            <a:endParaRPr lang="zh-TW" altLang="en-US" dirty="0"/>
          </a:p>
        </p:txBody>
      </p:sp>
      <p:pic>
        <p:nvPicPr>
          <p:cNvPr id="5" name="圖片 4">
            <a:extLst>
              <a:ext uri="{FF2B5EF4-FFF2-40B4-BE49-F238E27FC236}">
                <a16:creationId xmlns:a16="http://schemas.microsoft.com/office/drawing/2014/main" xmlns="" id="{B667701E-E2A8-460D-A51A-0B7F41552DB7}"/>
              </a:ext>
            </a:extLst>
          </p:cNvPr>
          <p:cNvPicPr>
            <a:picLocks noChangeAspect="1"/>
          </p:cNvPicPr>
          <p:nvPr/>
        </p:nvPicPr>
        <p:blipFill>
          <a:blip r:embed="rId2"/>
          <a:stretch>
            <a:fillRect/>
          </a:stretch>
        </p:blipFill>
        <p:spPr>
          <a:xfrm>
            <a:off x="189756" y="130174"/>
            <a:ext cx="8040842" cy="2218706"/>
          </a:xfrm>
          <a:prstGeom prst="rect">
            <a:avLst/>
          </a:prstGeom>
        </p:spPr>
      </p:pic>
      <p:pic>
        <p:nvPicPr>
          <p:cNvPr id="7" name="圖片 6">
            <a:extLst>
              <a:ext uri="{FF2B5EF4-FFF2-40B4-BE49-F238E27FC236}">
                <a16:creationId xmlns:a16="http://schemas.microsoft.com/office/drawing/2014/main" xmlns="" id="{537EFFC0-1D91-4F02-9917-74E6CE594723}"/>
              </a:ext>
            </a:extLst>
          </p:cNvPr>
          <p:cNvPicPr>
            <a:picLocks noChangeAspect="1"/>
          </p:cNvPicPr>
          <p:nvPr/>
        </p:nvPicPr>
        <p:blipFill>
          <a:blip r:embed="rId3"/>
          <a:stretch>
            <a:fillRect/>
          </a:stretch>
        </p:blipFill>
        <p:spPr>
          <a:xfrm>
            <a:off x="5446340" y="3136900"/>
            <a:ext cx="6375400" cy="3721100"/>
          </a:xfrm>
          <a:prstGeom prst="rect">
            <a:avLst/>
          </a:prstGeom>
        </p:spPr>
      </p:pic>
      <p:sp>
        <p:nvSpPr>
          <p:cNvPr id="8" name="矩形 7">
            <a:extLst>
              <a:ext uri="{FF2B5EF4-FFF2-40B4-BE49-F238E27FC236}">
                <a16:creationId xmlns:a16="http://schemas.microsoft.com/office/drawing/2014/main" xmlns="" id="{95797806-0225-4F8C-8BD5-7D1AB80EF166}"/>
              </a:ext>
            </a:extLst>
          </p:cNvPr>
          <p:cNvSpPr/>
          <p:nvPr/>
        </p:nvSpPr>
        <p:spPr>
          <a:xfrm>
            <a:off x="1701924" y="4696767"/>
            <a:ext cx="5724783" cy="461665"/>
          </a:xfrm>
          <a:prstGeom prst="rect">
            <a:avLst/>
          </a:prstGeom>
        </p:spPr>
        <p:txBody>
          <a:bodyPr wrap="square">
            <a:spAutoFit/>
          </a:bodyPr>
          <a:lstStyle/>
          <a:p>
            <a:r>
              <a:rPr lang="zh-TW" altLang="en-US" sz="2400" b="1" dirty="0"/>
              <a:t>日本仿製的馬克沁重機槍</a:t>
            </a:r>
          </a:p>
        </p:txBody>
      </p:sp>
    </p:spTree>
    <p:extLst>
      <p:ext uri="{BB962C8B-B14F-4D97-AF65-F5344CB8AC3E}">
        <p14:creationId xmlns:p14="http://schemas.microsoft.com/office/powerpoint/2010/main" xmlns="" val="36952399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41E68DC2-AF59-4179-B66B-899FFEBE781D}"/>
              </a:ext>
            </a:extLst>
          </p:cNvPr>
          <p:cNvSpPr>
            <a:spLocks noGrp="1"/>
          </p:cNvSpPr>
          <p:nvPr>
            <p:ph type="title"/>
          </p:nvPr>
        </p:nvSpPr>
        <p:spPr>
          <a:xfrm>
            <a:off x="1193240" y="23019"/>
            <a:ext cx="9753600" cy="1325562"/>
          </a:xfrm>
        </p:spPr>
        <p:txBody>
          <a:bodyPr>
            <a:normAutofit/>
          </a:bodyPr>
          <a:lstStyle/>
          <a:p>
            <a:r>
              <a:rPr lang="zh-TW" altLang="en-US" sz="3600" b="1" dirty="0" smtClean="0">
                <a:solidFill>
                  <a:srgbClr val="002060"/>
                </a:solidFill>
              </a:rPr>
              <a:t>   甲午戰爭</a:t>
            </a:r>
            <a:r>
              <a:rPr lang="zh-TW" altLang="en-US" sz="3600" b="1" dirty="0">
                <a:solidFill>
                  <a:srgbClr val="FF0000"/>
                </a:solidFill>
              </a:rPr>
              <a:t>和</a:t>
            </a:r>
            <a:r>
              <a:rPr lang="zh-TW" altLang="en-US" sz="3600" b="1" dirty="0">
                <a:solidFill>
                  <a:srgbClr val="C00000"/>
                </a:solidFill>
              </a:rPr>
              <a:t>乙未戰爭</a:t>
            </a:r>
            <a:r>
              <a:rPr lang="zh-TW" altLang="en-US" sz="3600" b="1" dirty="0">
                <a:solidFill>
                  <a:srgbClr val="FF0000"/>
                </a:solidFill>
              </a:rPr>
              <a:t>最大差異在精神戰力</a:t>
            </a:r>
          </a:p>
        </p:txBody>
      </p:sp>
      <p:sp>
        <p:nvSpPr>
          <p:cNvPr id="4" name="矩形 3">
            <a:extLst>
              <a:ext uri="{FF2B5EF4-FFF2-40B4-BE49-F238E27FC236}">
                <a16:creationId xmlns:a16="http://schemas.microsoft.com/office/drawing/2014/main" xmlns="" id="{DC57CF8B-C15B-4005-BE91-80DD0BACD98E}"/>
              </a:ext>
            </a:extLst>
          </p:cNvPr>
          <p:cNvSpPr/>
          <p:nvPr/>
        </p:nvSpPr>
        <p:spPr>
          <a:xfrm>
            <a:off x="1629916" y="1547040"/>
            <a:ext cx="9197110" cy="3477875"/>
          </a:xfrm>
          <a:prstGeom prst="rect">
            <a:avLst/>
          </a:prstGeom>
        </p:spPr>
        <p:txBody>
          <a:bodyPr wrap="square">
            <a:spAutoFit/>
          </a:bodyPr>
          <a:lstStyle/>
          <a:p>
            <a:pPr algn="just"/>
            <a:r>
              <a:rPr lang="zh-TW" altLang="en-US" sz="2200" b="1" kern="0" spc="300" dirty="0">
                <a:solidFill>
                  <a:srgbClr val="000000"/>
                </a:solidFill>
                <a:cs typeface="Helvetica" panose="020B0604020202020204" pitchFamily="34" charset="0"/>
              </a:rPr>
              <a:t>甲午戰爭陸上作戰失敗</a:t>
            </a:r>
            <a:r>
              <a:rPr lang="zh-TW" altLang="zh-TW" sz="2200" b="1" kern="0" spc="300" dirty="0">
                <a:solidFill>
                  <a:srgbClr val="000000"/>
                </a:solidFill>
                <a:cs typeface="Helvetica" panose="020B0604020202020204" pitchFamily="34" charset="0"/>
              </a:rPr>
              <a:t>不是武器裝備落後，而是清廷昏庸無能。在關鍵時刻，</a:t>
            </a:r>
            <a:r>
              <a:rPr lang="zh-TW" altLang="en-US" sz="2200" b="1" kern="0" spc="300" dirty="0">
                <a:solidFill>
                  <a:srgbClr val="000000"/>
                </a:solidFill>
                <a:cs typeface="Helvetica" panose="020B0604020202020204" pitchFamily="34" charset="0"/>
              </a:rPr>
              <a:t>朝野</a:t>
            </a:r>
            <a:r>
              <a:rPr lang="zh-TW" altLang="zh-TW" sz="2200" b="1" kern="0" spc="300" dirty="0">
                <a:solidFill>
                  <a:srgbClr val="000000"/>
                </a:solidFill>
                <a:cs typeface="Helvetica" panose="020B0604020202020204" pitchFamily="34" charset="0"/>
              </a:rPr>
              <a:t>未能團結</a:t>
            </a:r>
            <a:r>
              <a:rPr lang="zh-TW" altLang="en-US" sz="2200" b="1" kern="0" spc="300" dirty="0">
                <a:solidFill>
                  <a:srgbClr val="000000"/>
                </a:solidFill>
                <a:cs typeface="Helvetica" panose="020B0604020202020204" pitchFamily="34" charset="0"/>
              </a:rPr>
              <a:t>一心，淮軍和湘軍為保存實力，不能夠互相支援。作戰方式仍然是冷兵器戰術思維，對從歐美購買的武器裝備，不能夠有效發揮戰力。</a:t>
            </a:r>
            <a:endParaRPr lang="en-US" altLang="zh-TW" sz="2200" b="1" kern="0" spc="300" dirty="0">
              <a:solidFill>
                <a:srgbClr val="000000"/>
              </a:solidFill>
              <a:cs typeface="Helvetica" panose="020B0604020202020204" pitchFamily="34" charset="0"/>
            </a:endParaRPr>
          </a:p>
          <a:p>
            <a:pPr algn="just"/>
            <a:endParaRPr lang="en-US" altLang="zh-TW" sz="2200" b="1" spc="300" dirty="0">
              <a:solidFill>
                <a:srgbClr val="002060"/>
              </a:solidFill>
            </a:endParaRPr>
          </a:p>
          <a:p>
            <a:pPr algn="just"/>
            <a:r>
              <a:rPr lang="zh-TW" altLang="en-US" sz="2200" b="1" spc="300" dirty="0">
                <a:solidFill>
                  <a:srgbClr val="002060"/>
                </a:solidFill>
              </a:rPr>
              <a:t>雖然</a:t>
            </a:r>
            <a:r>
              <a:rPr lang="zh-TW" altLang="zh-TW" sz="2200" b="1" spc="300" dirty="0">
                <a:solidFill>
                  <a:srgbClr val="002060"/>
                </a:solidFill>
              </a:rPr>
              <a:t>清軍武器比</a:t>
            </a:r>
            <a:r>
              <a:rPr lang="zh-TW" altLang="en-US" sz="2200" b="1" spc="300" dirty="0">
                <a:solidFill>
                  <a:srgbClr val="002060"/>
                </a:solidFill>
              </a:rPr>
              <a:t>日</a:t>
            </a:r>
            <a:r>
              <a:rPr lang="zh-TW" altLang="zh-TW" sz="2200" b="1" spc="300" dirty="0">
                <a:solidFill>
                  <a:srgbClr val="002060"/>
                </a:solidFill>
              </a:rPr>
              <a:t>軍</a:t>
            </a:r>
            <a:endParaRPr lang="en-US" altLang="zh-TW" sz="2200" b="1" spc="300" dirty="0">
              <a:solidFill>
                <a:srgbClr val="002060"/>
              </a:solidFill>
            </a:endParaRPr>
          </a:p>
          <a:p>
            <a:pPr algn="just"/>
            <a:r>
              <a:rPr lang="zh-TW" altLang="zh-TW" sz="2200" b="1" spc="300" dirty="0">
                <a:solidFill>
                  <a:srgbClr val="002060"/>
                </a:solidFill>
              </a:rPr>
              <a:t>先進，之所以會打敗，</a:t>
            </a:r>
            <a:endParaRPr lang="en-US" altLang="zh-TW" sz="2200" b="1" spc="300" dirty="0">
              <a:solidFill>
                <a:srgbClr val="002060"/>
              </a:solidFill>
            </a:endParaRPr>
          </a:p>
          <a:p>
            <a:pPr algn="just"/>
            <a:r>
              <a:rPr lang="zh-TW" altLang="en-US" sz="2200" b="1" spc="300" dirty="0">
                <a:solidFill>
                  <a:srgbClr val="002060"/>
                </a:solidFill>
              </a:rPr>
              <a:t>另一原因是</a:t>
            </a:r>
            <a:r>
              <a:rPr lang="zh-TW" altLang="zh-TW" sz="2200" b="1" spc="300" dirty="0">
                <a:solidFill>
                  <a:srgbClr val="002060"/>
                </a:solidFill>
              </a:rPr>
              <a:t>清</a:t>
            </a:r>
            <a:r>
              <a:rPr lang="zh-TW" altLang="en-US" sz="2200" b="1" spc="300" dirty="0">
                <a:solidFill>
                  <a:srgbClr val="002060"/>
                </a:solidFill>
              </a:rPr>
              <a:t>軍將帥</a:t>
            </a:r>
            <a:endParaRPr lang="en-US" altLang="zh-TW" sz="2200" b="1" spc="300" dirty="0">
              <a:solidFill>
                <a:srgbClr val="002060"/>
              </a:solidFill>
            </a:endParaRPr>
          </a:p>
          <a:p>
            <a:pPr algn="just"/>
            <a:r>
              <a:rPr lang="zh-TW" altLang="zh-TW" sz="2200" b="1" spc="300" dirty="0">
                <a:solidFill>
                  <a:srgbClr val="002060"/>
                </a:solidFill>
              </a:rPr>
              <a:t>瞎指揮</a:t>
            </a:r>
            <a:r>
              <a:rPr lang="zh-TW" altLang="en-US" sz="2200" b="1" spc="300" dirty="0">
                <a:solidFill>
                  <a:srgbClr val="002060"/>
                </a:solidFill>
              </a:rPr>
              <a:t>和士氣低迷</a:t>
            </a:r>
            <a:r>
              <a:rPr lang="zh-TW" altLang="zh-TW" sz="2200" b="1" spc="300" dirty="0">
                <a:solidFill>
                  <a:srgbClr val="002060"/>
                </a:solidFill>
              </a:rPr>
              <a:t>的</a:t>
            </a:r>
            <a:endParaRPr lang="en-US" altLang="zh-TW" sz="2200" b="1" spc="300" dirty="0">
              <a:solidFill>
                <a:srgbClr val="002060"/>
              </a:solidFill>
            </a:endParaRPr>
          </a:p>
          <a:p>
            <a:pPr algn="just"/>
            <a:r>
              <a:rPr lang="zh-TW" altLang="zh-TW" sz="2200" b="1" spc="300" dirty="0">
                <a:solidFill>
                  <a:srgbClr val="002060"/>
                </a:solidFill>
              </a:rPr>
              <a:t>結果。</a:t>
            </a:r>
            <a:endParaRPr lang="zh-TW" altLang="en-US" sz="2200" b="1" spc="300" dirty="0">
              <a:solidFill>
                <a:srgbClr val="002060"/>
              </a:solidFill>
            </a:endParaRPr>
          </a:p>
        </p:txBody>
      </p:sp>
      <p:pic>
        <p:nvPicPr>
          <p:cNvPr id="6" name="圖片 5">
            <a:extLst>
              <a:ext uri="{FF2B5EF4-FFF2-40B4-BE49-F238E27FC236}">
                <a16:creationId xmlns:a16="http://schemas.microsoft.com/office/drawing/2014/main" xmlns="" id="{2282723F-46BE-479A-9086-5270425C6C5C}"/>
              </a:ext>
            </a:extLst>
          </p:cNvPr>
          <p:cNvPicPr>
            <a:picLocks noChangeAspect="1"/>
          </p:cNvPicPr>
          <p:nvPr/>
        </p:nvPicPr>
        <p:blipFill>
          <a:blip r:embed="rId2"/>
          <a:stretch>
            <a:fillRect/>
          </a:stretch>
        </p:blipFill>
        <p:spPr>
          <a:xfrm>
            <a:off x="4808528" y="3071810"/>
            <a:ext cx="7052981" cy="3526491"/>
          </a:xfrm>
          <a:prstGeom prst="rect">
            <a:avLst/>
          </a:prstGeom>
        </p:spPr>
      </p:pic>
    </p:spTree>
    <p:extLst>
      <p:ext uri="{BB962C8B-B14F-4D97-AF65-F5344CB8AC3E}">
        <p14:creationId xmlns:p14="http://schemas.microsoft.com/office/powerpoint/2010/main" xmlns="" val="279100061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內容版面配置區 4">
            <a:extLst>
              <a:ext uri="{FF2B5EF4-FFF2-40B4-BE49-F238E27FC236}">
                <a16:creationId xmlns:a16="http://schemas.microsoft.com/office/drawing/2014/main" xmlns="" id="{A1C2036C-7982-4FC3-A000-D778CC73CF36}"/>
              </a:ext>
            </a:extLst>
          </p:cNvPr>
          <p:cNvPicPr>
            <a:picLocks noGrp="1" noChangeAspect="1"/>
          </p:cNvPicPr>
          <p:nvPr>
            <p:ph idx="1"/>
          </p:nvPr>
        </p:nvPicPr>
        <p:blipFill>
          <a:blip r:embed="rId2"/>
          <a:stretch>
            <a:fillRect/>
          </a:stretch>
        </p:blipFill>
        <p:spPr>
          <a:xfrm>
            <a:off x="119574" y="0"/>
            <a:ext cx="11949676" cy="6720904"/>
          </a:xfrm>
        </p:spPr>
      </p:pic>
    </p:spTree>
    <p:extLst>
      <p:ext uri="{BB962C8B-B14F-4D97-AF65-F5344CB8AC3E}">
        <p14:creationId xmlns:p14="http://schemas.microsoft.com/office/powerpoint/2010/main" xmlns="" val="340689183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FE30B6C7-FFF9-4DF5-9EAB-374D174EBFB5}"/>
              </a:ext>
            </a:extLst>
          </p:cNvPr>
          <p:cNvPicPr>
            <a:picLocks noChangeAspect="1"/>
          </p:cNvPicPr>
          <p:nvPr/>
        </p:nvPicPr>
        <p:blipFill>
          <a:blip r:embed="rId2"/>
          <a:stretch>
            <a:fillRect/>
          </a:stretch>
        </p:blipFill>
        <p:spPr>
          <a:xfrm>
            <a:off x="549796" y="0"/>
            <a:ext cx="13041888" cy="7335199"/>
          </a:xfrm>
          <a:prstGeom prst="rect">
            <a:avLst/>
          </a:prstGeom>
        </p:spPr>
      </p:pic>
    </p:spTree>
    <p:extLst>
      <p:ext uri="{BB962C8B-B14F-4D97-AF65-F5344CB8AC3E}">
        <p14:creationId xmlns:p14="http://schemas.microsoft.com/office/powerpoint/2010/main" xmlns="" val="392380448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FA1B95C2-D584-49BE-B90E-29D60B54B269}"/>
              </a:ext>
            </a:extLst>
          </p:cNvPr>
          <p:cNvPicPr>
            <a:picLocks noChangeAspect="1"/>
          </p:cNvPicPr>
          <p:nvPr/>
        </p:nvPicPr>
        <p:blipFill>
          <a:blip r:embed="rId2"/>
          <a:stretch>
            <a:fillRect/>
          </a:stretch>
        </p:blipFill>
        <p:spPr>
          <a:xfrm>
            <a:off x="189756" y="160581"/>
            <a:ext cx="11622412" cy="6536838"/>
          </a:xfrm>
          <a:prstGeom prst="rect">
            <a:avLst/>
          </a:prstGeom>
        </p:spPr>
      </p:pic>
    </p:spTree>
    <p:extLst>
      <p:ext uri="{BB962C8B-B14F-4D97-AF65-F5344CB8AC3E}">
        <p14:creationId xmlns:p14="http://schemas.microsoft.com/office/powerpoint/2010/main" xmlns="" val="2927615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8902C2FE-97D3-46C5-A40B-32E3F3185B86}"/>
              </a:ext>
            </a:extLst>
          </p:cNvPr>
          <p:cNvPicPr>
            <a:picLocks noChangeAspect="1"/>
          </p:cNvPicPr>
          <p:nvPr/>
        </p:nvPicPr>
        <p:blipFill>
          <a:blip r:embed="rId2"/>
          <a:stretch>
            <a:fillRect/>
          </a:stretch>
        </p:blipFill>
        <p:spPr>
          <a:xfrm>
            <a:off x="130881" y="141846"/>
            <a:ext cx="11927061" cy="6708183"/>
          </a:xfrm>
          <a:prstGeom prst="rect">
            <a:avLst/>
          </a:prstGeom>
        </p:spPr>
      </p:pic>
    </p:spTree>
    <p:extLst>
      <p:ext uri="{BB962C8B-B14F-4D97-AF65-F5344CB8AC3E}">
        <p14:creationId xmlns:p14="http://schemas.microsoft.com/office/powerpoint/2010/main" xmlns="" val="169030256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7F673A0F-29E2-413D-AFFF-0B1A0D1AFF34}"/>
              </a:ext>
            </a:extLst>
          </p:cNvPr>
          <p:cNvPicPr>
            <a:picLocks noChangeAspect="1"/>
          </p:cNvPicPr>
          <p:nvPr/>
        </p:nvPicPr>
        <p:blipFill>
          <a:blip r:embed="rId2"/>
          <a:stretch>
            <a:fillRect/>
          </a:stretch>
        </p:blipFill>
        <p:spPr>
          <a:xfrm>
            <a:off x="-1" y="0"/>
            <a:ext cx="12188825" cy="6855408"/>
          </a:xfrm>
          <a:prstGeom prst="rect">
            <a:avLst/>
          </a:prstGeom>
        </p:spPr>
      </p:pic>
    </p:spTree>
    <p:extLst>
      <p:ext uri="{BB962C8B-B14F-4D97-AF65-F5344CB8AC3E}">
        <p14:creationId xmlns:p14="http://schemas.microsoft.com/office/powerpoint/2010/main" xmlns="" val="9686706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xmlns="" id="{2A1AA400-B7F2-4AEB-8A3D-0DF979B99ABD}"/>
              </a:ext>
            </a:extLst>
          </p:cNvPr>
          <p:cNvPicPr>
            <a:picLocks noChangeAspect="1"/>
          </p:cNvPicPr>
          <p:nvPr/>
        </p:nvPicPr>
        <p:blipFill>
          <a:blip r:embed="rId2"/>
          <a:stretch>
            <a:fillRect/>
          </a:stretch>
        </p:blipFill>
        <p:spPr>
          <a:xfrm>
            <a:off x="0" y="10002"/>
            <a:ext cx="11999069" cy="6748682"/>
          </a:xfrm>
          <a:prstGeom prst="rect">
            <a:avLst/>
          </a:prstGeom>
        </p:spPr>
      </p:pic>
    </p:spTree>
    <p:extLst>
      <p:ext uri="{BB962C8B-B14F-4D97-AF65-F5344CB8AC3E}">
        <p14:creationId xmlns:p14="http://schemas.microsoft.com/office/powerpoint/2010/main" xmlns="" val="795183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0A785AF-473B-4E07-A395-11111C240128}"/>
              </a:ext>
            </a:extLst>
          </p:cNvPr>
          <p:cNvSpPr>
            <a:spLocks noGrp="1"/>
          </p:cNvSpPr>
          <p:nvPr>
            <p:ph type="title"/>
          </p:nvPr>
        </p:nvSpPr>
        <p:spPr>
          <a:xfrm>
            <a:off x="2451074" y="142852"/>
            <a:ext cx="8117161" cy="907504"/>
          </a:xfrm>
        </p:spPr>
        <p:txBody>
          <a:bodyPr>
            <a:normAutofit/>
          </a:bodyPr>
          <a:lstStyle/>
          <a:p>
            <a:r>
              <a:rPr lang="zh-TW" altLang="en-US" sz="3000" b="1" dirty="0">
                <a:solidFill>
                  <a:srgbClr val="FF0000"/>
                </a:solidFill>
              </a:rPr>
              <a:t>台灣民主國之名的由來？</a:t>
            </a:r>
          </a:p>
        </p:txBody>
      </p:sp>
      <p:sp>
        <p:nvSpPr>
          <p:cNvPr id="3" name="內容版面配置區 2">
            <a:extLst>
              <a:ext uri="{FF2B5EF4-FFF2-40B4-BE49-F238E27FC236}">
                <a16:creationId xmlns:a16="http://schemas.microsoft.com/office/drawing/2014/main" xmlns="" id="{BE28E7B5-2668-4E25-BED2-55E4759198C9}"/>
              </a:ext>
            </a:extLst>
          </p:cNvPr>
          <p:cNvSpPr>
            <a:spLocks noGrp="1"/>
          </p:cNvSpPr>
          <p:nvPr>
            <p:ph idx="1"/>
          </p:nvPr>
        </p:nvSpPr>
        <p:spPr>
          <a:xfrm>
            <a:off x="2522512" y="1217629"/>
            <a:ext cx="8358246" cy="5640371"/>
          </a:xfrm>
        </p:spPr>
        <p:txBody>
          <a:bodyPr>
            <a:normAutofit fontScale="25000" lnSpcReduction="20000"/>
          </a:bodyPr>
          <a:lstStyle/>
          <a:p>
            <a:pPr marL="45720" indent="0" algn="just">
              <a:buNone/>
            </a:pPr>
            <a:r>
              <a:rPr lang="en-US" altLang="zh-TW" sz="6400" b="1" spc="300" dirty="0"/>
              <a:t>1895</a:t>
            </a:r>
            <a:r>
              <a:rPr lang="zh-TW" altLang="en-US" sz="6400" b="1" spc="300" dirty="0"/>
              <a:t>年初</a:t>
            </a:r>
            <a:r>
              <a:rPr lang="zh-TW" altLang="zh-TW" sz="6400" b="1" spc="300" dirty="0"/>
              <a:t>割讓台灣的消息透過外國商人的洋行、口耳相傳，台灣的住民</a:t>
            </a:r>
            <a:endParaRPr lang="en-US" altLang="zh-TW" sz="6400" b="1" spc="300" dirty="0"/>
          </a:p>
          <a:p>
            <a:pPr marL="45720" indent="0" algn="just">
              <a:buNone/>
            </a:pPr>
            <a:r>
              <a:rPr lang="zh-TW" altLang="en-US" sz="6400" b="1" spc="300" dirty="0"/>
              <a:t>得知此事，有識之士</a:t>
            </a:r>
            <a:r>
              <a:rPr lang="zh-TW" altLang="zh-TW" sz="6400" b="1" spc="300" dirty="0"/>
              <a:t>感到震驚譁然。令他們百思不得其解的是整個戰役</a:t>
            </a:r>
            <a:endParaRPr lang="en-US" altLang="zh-TW" sz="6400" b="1" spc="300" dirty="0"/>
          </a:p>
          <a:p>
            <a:pPr marL="45720" indent="0" algn="just">
              <a:buNone/>
            </a:pPr>
            <a:r>
              <a:rPr lang="zh-TW" altLang="zh-TW" sz="6400" b="1" spc="300" dirty="0"/>
              <a:t>的場景發生在中國的北方，但為何</a:t>
            </a:r>
            <a:r>
              <a:rPr lang="zh-TW" altLang="en-US" sz="6400" b="1" spc="300" dirty="0"/>
              <a:t>清廷</a:t>
            </a:r>
            <a:r>
              <a:rPr lang="zh-TW" altLang="zh-TW" sz="6400" b="1" spc="300" dirty="0"/>
              <a:t>卻要割讓南方的領土</a:t>
            </a:r>
            <a:r>
              <a:rPr lang="zh-TW" altLang="en-US" sz="6400" b="1" spc="300" dirty="0"/>
              <a:t>？</a:t>
            </a:r>
            <a:endParaRPr lang="en-US" altLang="zh-TW" sz="6400" b="1" spc="300" dirty="0"/>
          </a:p>
          <a:p>
            <a:pPr marL="45720" indent="0" algn="just">
              <a:spcAft>
                <a:spcPts val="0"/>
              </a:spcAft>
              <a:buNone/>
            </a:pPr>
            <a:r>
              <a:rPr lang="zh-TW" altLang="en-US" sz="6400" b="1" spc="300" dirty="0"/>
              <a:t>在台灣士紳的商議和要求下，「台灣民主國」成立，這是在朝廷棄台後，</a:t>
            </a:r>
            <a:endParaRPr lang="en-US" altLang="zh-TW" sz="6400" b="1" spc="300" dirty="0"/>
          </a:p>
          <a:p>
            <a:pPr marL="45720" indent="0" algn="just">
              <a:spcAft>
                <a:spcPts val="0"/>
              </a:spcAft>
              <a:buNone/>
            </a:pPr>
            <a:r>
              <a:rPr lang="zh-TW" altLang="en-US" sz="6400" b="1" spc="300" dirty="0"/>
              <a:t>台灣成立的整合各方力量、抗日保台的領導機構。從巡撫衙門改為「民主</a:t>
            </a:r>
            <a:endParaRPr lang="en-US" altLang="zh-TW" sz="6400" b="1" spc="300" dirty="0"/>
          </a:p>
          <a:p>
            <a:pPr marL="45720" indent="0" algn="just">
              <a:spcAft>
                <a:spcPts val="0"/>
              </a:spcAft>
              <a:buNone/>
            </a:pPr>
            <a:r>
              <a:rPr lang="zh-TW" altLang="en-US" sz="6400" b="1" spc="300" dirty="0"/>
              <a:t>國」，便表示台灣可以不聽從朝廷割台的政令，全體台灣人民生為大清之</a:t>
            </a:r>
            <a:endParaRPr lang="en-US" altLang="zh-TW" sz="6400" b="1" spc="300" dirty="0"/>
          </a:p>
          <a:p>
            <a:pPr marL="45720" indent="0" algn="just">
              <a:spcAft>
                <a:spcPts val="0"/>
              </a:spcAft>
              <a:buNone/>
            </a:pPr>
            <a:r>
              <a:rPr lang="zh-TW" altLang="en-US" sz="6400" b="1" spc="300" dirty="0"/>
              <a:t>人，死為大清之鬼與倭寇抗爭到底，台灣永不屬於日本！</a:t>
            </a:r>
            <a:endParaRPr lang="en-US" altLang="zh-TW" sz="6400" b="1" spc="300" dirty="0"/>
          </a:p>
          <a:p>
            <a:pPr marL="45720" indent="0" algn="just">
              <a:spcAft>
                <a:spcPts val="0"/>
              </a:spcAft>
              <a:buNone/>
            </a:pPr>
            <a:r>
              <a:rPr lang="zh-TW" altLang="en-US" sz="6400" b="1" spc="300" dirty="0">
                <a:solidFill>
                  <a:srgbClr val="C00000"/>
                </a:solidFill>
              </a:rPr>
              <a:t/>
            </a:r>
            <a:br>
              <a:rPr lang="zh-TW" altLang="en-US" sz="6400" b="1" spc="300" dirty="0">
                <a:solidFill>
                  <a:srgbClr val="C00000"/>
                </a:solidFill>
              </a:rPr>
            </a:br>
            <a:r>
              <a:rPr lang="zh-TW" altLang="zh-TW" sz="6400" b="1" kern="100" spc="300" dirty="0">
                <a:solidFill>
                  <a:srgbClr val="C00000"/>
                </a:solidFill>
                <a:latin typeface="Calibri" panose="020F0502020204030204" pitchFamily="34" charset="0"/>
                <a:ea typeface="新細明體" panose="02020500000000000000" pitchFamily="18" charset="-120"/>
                <a:cs typeface="Times New Roman" panose="02020603050405020304" pitchFamily="18" charset="0"/>
              </a:rPr>
              <a:t>因此地方上的仕紳便推派代表向台灣巡撫唐景崧求證，並表達</a:t>
            </a:r>
            <a:r>
              <a:rPr lang="zh-TW"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rPr>
              <a:t>誓死與日本</a:t>
            </a:r>
            <a:endParaRPr lang="en-US"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endParaRPr>
          </a:p>
          <a:p>
            <a:pPr marL="45720" indent="0" algn="just">
              <a:spcAft>
                <a:spcPts val="0"/>
              </a:spcAft>
              <a:buNone/>
            </a:pPr>
            <a:r>
              <a:rPr lang="zh-TW"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rPr>
              <a:t>對抗</a:t>
            </a:r>
            <a:r>
              <a:rPr lang="zh-TW" altLang="zh-TW" sz="6400" b="1" kern="100" spc="300" dirty="0">
                <a:solidFill>
                  <a:srgbClr val="C00000"/>
                </a:solidFill>
                <a:latin typeface="Calibri" panose="020F0502020204030204" pitchFamily="34" charset="0"/>
                <a:ea typeface="新細明體" panose="02020500000000000000" pitchFamily="18" charset="-120"/>
                <a:cs typeface="Times New Roman" panose="02020603050405020304" pitchFamily="18" charset="0"/>
              </a:rPr>
              <a:t>的決心。唐景崧原本準備潛行回大陸，但面對地方仕紳的「</a:t>
            </a:r>
            <a:r>
              <a:rPr lang="zh-TW"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rPr>
              <a:t>劫留</a:t>
            </a:r>
            <a:r>
              <a:rPr lang="zh-TW" altLang="zh-TW" sz="6400" b="1" kern="100" spc="300" dirty="0">
                <a:solidFill>
                  <a:srgbClr val="C00000"/>
                </a:solidFill>
                <a:latin typeface="Calibri" panose="020F0502020204030204" pitchFamily="34" charset="0"/>
                <a:ea typeface="新細明體" panose="02020500000000000000" pitchFamily="18" charset="-120"/>
                <a:cs typeface="Times New Roman" panose="02020603050405020304" pitchFamily="18" charset="0"/>
              </a:rPr>
              <a:t>」</a:t>
            </a:r>
            <a:r>
              <a:rPr lang="zh-TW"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rPr>
              <a:t>，</a:t>
            </a:r>
            <a:endParaRPr lang="en-US"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endParaRPr>
          </a:p>
          <a:p>
            <a:pPr marL="45720" indent="0" algn="just">
              <a:spcAft>
                <a:spcPts val="0"/>
              </a:spcAft>
              <a:buNone/>
            </a:pPr>
            <a:r>
              <a:rPr lang="zh-TW"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rPr>
              <a:t>頓時</a:t>
            </a:r>
            <a:r>
              <a:rPr lang="zh-TW" altLang="zh-TW" sz="6400" b="1" kern="100" spc="300" dirty="0">
                <a:solidFill>
                  <a:srgbClr val="C00000"/>
                </a:solidFill>
                <a:latin typeface="Calibri" panose="020F0502020204030204" pitchFamily="34" charset="0"/>
                <a:ea typeface="新細明體" panose="02020500000000000000" pitchFamily="18" charset="-120"/>
                <a:cs typeface="Times New Roman" panose="02020603050405020304" pitchFamily="18" charset="0"/>
              </a:rPr>
              <a:t>感到騎虎難下，乃將此地的情勢電告清廷，謀求對策。當時</a:t>
            </a:r>
            <a:r>
              <a:rPr lang="zh-TW" altLang="zh-TW" sz="6400" b="1" kern="100" spc="300" dirty="0" smtClean="0">
                <a:solidFill>
                  <a:srgbClr val="C00000"/>
                </a:solidFill>
                <a:latin typeface="Calibri" panose="020F0502020204030204" pitchFamily="34" charset="0"/>
                <a:ea typeface="新細明體" panose="02020500000000000000" pitchFamily="18" charset="-120"/>
                <a:cs typeface="Times New Roman" panose="02020603050405020304" pitchFamily="18" charset="0"/>
              </a:rPr>
              <a:t>的</a:t>
            </a:r>
            <a:r>
              <a:rPr lang="zh-TW" altLang="zh-TW" sz="6400" b="1" spc="300" dirty="0" smtClean="0">
                <a:solidFill>
                  <a:srgbClr val="C00000"/>
                </a:solidFill>
                <a:latin typeface="+mn-ea"/>
                <a:ea typeface="+mn-ea"/>
              </a:rPr>
              <a:t>兩江</a:t>
            </a:r>
            <a:endParaRPr lang="en-US" altLang="zh-TW" sz="6400" b="1" spc="300" dirty="0" smtClean="0">
              <a:solidFill>
                <a:srgbClr val="C00000"/>
              </a:solidFill>
              <a:latin typeface="+mn-ea"/>
              <a:ea typeface="+mn-ea"/>
            </a:endParaRPr>
          </a:p>
          <a:p>
            <a:pPr marL="45720" indent="0" algn="just">
              <a:spcAft>
                <a:spcPts val="0"/>
              </a:spcAft>
              <a:buNone/>
            </a:pPr>
            <a:r>
              <a:rPr lang="zh-TW" altLang="zh-TW" sz="6400" b="1" spc="300" dirty="0" smtClean="0">
                <a:solidFill>
                  <a:srgbClr val="C00000"/>
                </a:solidFill>
                <a:latin typeface="+mn-ea"/>
                <a:ea typeface="+mn-ea"/>
              </a:rPr>
              <a:t>總督</a:t>
            </a:r>
            <a:r>
              <a:rPr lang="zh-TW" altLang="zh-TW" sz="6400" b="1" spc="300" dirty="0">
                <a:solidFill>
                  <a:srgbClr val="C00000"/>
                </a:solidFill>
                <a:latin typeface="+mn-ea"/>
                <a:ea typeface="+mn-ea"/>
              </a:rPr>
              <a:t>兼任</a:t>
            </a:r>
            <a:r>
              <a:rPr lang="zh-TW" altLang="zh-TW" sz="6400" b="1" kern="100" spc="300" dirty="0">
                <a:solidFill>
                  <a:srgbClr val="C00000"/>
                </a:solidFill>
                <a:latin typeface="+mn-ea"/>
                <a:ea typeface="+mn-ea"/>
                <a:cs typeface="Times New Roman" panose="02020603050405020304" pitchFamily="18" charset="0"/>
              </a:rPr>
              <a:t>南洋大臣</a:t>
            </a:r>
            <a:r>
              <a:rPr lang="zh-TW" altLang="zh-TW" sz="6400" b="1" kern="100" spc="300" dirty="0">
                <a:solidFill>
                  <a:srgbClr val="002060"/>
                </a:solidFill>
                <a:latin typeface="Adobe 繁黑體 Std B" pitchFamily="34" charset="-120"/>
                <a:ea typeface="Adobe 繁黑體 Std B" pitchFamily="34" charset="-120"/>
                <a:cs typeface="Times New Roman" panose="02020603050405020304" pitchFamily="18" charset="0"/>
              </a:rPr>
              <a:t>張之洞</a:t>
            </a:r>
            <a:r>
              <a:rPr lang="zh-TW" altLang="zh-TW" sz="6400" b="1" kern="100" spc="300" dirty="0">
                <a:solidFill>
                  <a:srgbClr val="C00000"/>
                </a:solidFill>
                <a:latin typeface="Calibri" panose="020F0502020204030204" pitchFamily="34" charset="0"/>
                <a:ea typeface="新細明體" panose="02020500000000000000" pitchFamily="18" charset="-120"/>
                <a:cs typeface="Times New Roman" panose="02020603050405020304" pitchFamily="18" charset="0"/>
              </a:rPr>
              <a:t>便以幾個原則提示唐景崧，</a:t>
            </a:r>
            <a:r>
              <a:rPr lang="zh-TW" altLang="zh-TW" sz="6400"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強調台灣的</a:t>
            </a:r>
            <a:r>
              <a:rPr lang="zh-TW" altLang="zh-TW" sz="6400" b="1" kern="100" spc="300" dirty="0" smtClean="0">
                <a:solidFill>
                  <a:srgbClr val="7030A0"/>
                </a:solidFill>
                <a:latin typeface="Calibri" panose="020F0502020204030204" pitchFamily="34" charset="0"/>
                <a:ea typeface="新細明體" panose="02020500000000000000" pitchFamily="18" charset="-120"/>
                <a:cs typeface="Times New Roman" panose="02020603050405020304" pitchFamily="18" charset="0"/>
              </a:rPr>
              <a:t>反抗</a:t>
            </a:r>
            <a:endParaRPr lang="en-US" altLang="zh-TW" sz="6400" b="1" kern="100" spc="300" dirty="0" smtClean="0">
              <a:solidFill>
                <a:srgbClr val="7030A0"/>
              </a:solidFill>
              <a:latin typeface="Calibri" panose="020F0502020204030204" pitchFamily="34" charset="0"/>
              <a:ea typeface="新細明體" panose="02020500000000000000" pitchFamily="18" charset="-120"/>
              <a:cs typeface="Times New Roman" panose="02020603050405020304" pitchFamily="18" charset="0"/>
            </a:endParaRPr>
          </a:p>
          <a:p>
            <a:pPr marL="45720" indent="0" algn="just">
              <a:spcAft>
                <a:spcPts val="0"/>
              </a:spcAft>
              <a:buNone/>
            </a:pPr>
            <a:r>
              <a:rPr lang="zh-TW" altLang="zh-TW" sz="6400" b="1" kern="100" spc="300" dirty="0" smtClean="0">
                <a:solidFill>
                  <a:srgbClr val="7030A0"/>
                </a:solidFill>
                <a:latin typeface="Calibri" panose="020F0502020204030204" pitchFamily="34" charset="0"/>
                <a:ea typeface="新細明體" panose="02020500000000000000" pitchFamily="18" charset="-120"/>
                <a:cs typeface="Times New Roman" panose="02020603050405020304" pitchFamily="18" charset="0"/>
              </a:rPr>
              <a:t>無論</a:t>
            </a:r>
            <a:r>
              <a:rPr lang="zh-TW" altLang="zh-TW" sz="6400"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是自立救助、或是結以外援，都必須在與清國無關的前提下，以台灣</a:t>
            </a:r>
            <a:endParaRPr lang="en-US" altLang="zh-TW" sz="6400"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endParaRPr>
          </a:p>
          <a:p>
            <a:pPr marL="45720" indent="0" algn="just">
              <a:spcAft>
                <a:spcPts val="0"/>
              </a:spcAft>
              <a:buNone/>
            </a:pPr>
            <a:r>
              <a:rPr lang="zh-TW" altLang="zh-TW" sz="6400" b="1" kern="100" spc="300" dirty="0">
                <a:solidFill>
                  <a:srgbClr val="7030A0"/>
                </a:solidFill>
                <a:latin typeface="Calibri" panose="020F0502020204030204" pitchFamily="34" charset="0"/>
                <a:ea typeface="新細明體" panose="02020500000000000000" pitchFamily="18" charset="-120"/>
                <a:cs typeface="Times New Roman" panose="02020603050405020304" pitchFamily="18" charset="0"/>
              </a:rPr>
              <a:t>「自保」的名義、或民眾「意願、從違」的形式，從事抗爭活動</a:t>
            </a:r>
            <a:r>
              <a:rPr lang="zh-TW" altLang="zh-TW" sz="6400" b="1" kern="100" spc="300" dirty="0">
                <a:solidFill>
                  <a:srgbClr val="C00000"/>
                </a:solidFill>
                <a:latin typeface="Calibri" panose="020F0502020204030204" pitchFamily="34" charset="0"/>
                <a:ea typeface="新細明體" panose="02020500000000000000" pitchFamily="18" charset="-120"/>
                <a:cs typeface="Times New Roman" panose="02020603050405020304" pitchFamily="18" charset="0"/>
              </a:rPr>
              <a:t>。 </a:t>
            </a:r>
          </a:p>
          <a:p>
            <a:pPr marL="45720" indent="0">
              <a:buNone/>
            </a:pPr>
            <a:endParaRPr lang="en-US" altLang="zh-TW" dirty="0"/>
          </a:p>
          <a:p>
            <a:r>
              <a:rPr lang="zh-TW" altLang="en-US" dirty="0"/>
              <a:t/>
            </a:r>
            <a:br>
              <a:rPr lang="zh-TW" altLang="en-US" dirty="0"/>
            </a:br>
            <a:r>
              <a:rPr lang="en-US" altLang="zh-TW" dirty="0"/>
              <a:t> </a:t>
            </a:r>
            <a:endParaRPr lang="zh-TW" altLang="en-US" dirty="0"/>
          </a:p>
        </p:txBody>
      </p:sp>
      <p:pic>
        <p:nvPicPr>
          <p:cNvPr id="7" name="圖片 6">
            <a:extLst>
              <a:ext uri="{FF2B5EF4-FFF2-40B4-BE49-F238E27FC236}">
                <a16:creationId xmlns:a16="http://schemas.microsoft.com/office/drawing/2014/main" xmlns="" id="{33478C1A-D567-42F0-A007-BE087AD0A9ED}"/>
              </a:ext>
            </a:extLst>
          </p:cNvPr>
          <p:cNvPicPr>
            <a:picLocks noChangeAspect="1"/>
          </p:cNvPicPr>
          <p:nvPr/>
        </p:nvPicPr>
        <p:blipFill>
          <a:blip r:embed="rId2"/>
          <a:stretch>
            <a:fillRect/>
          </a:stretch>
        </p:blipFill>
        <p:spPr>
          <a:xfrm>
            <a:off x="138134" y="1218704"/>
            <a:ext cx="2143091" cy="3917032"/>
          </a:xfrm>
          <a:prstGeom prst="rect">
            <a:avLst/>
          </a:prstGeom>
        </p:spPr>
      </p:pic>
      <p:sp>
        <p:nvSpPr>
          <p:cNvPr id="5" name="矩形 4">
            <a:extLst>
              <a:ext uri="{FF2B5EF4-FFF2-40B4-BE49-F238E27FC236}">
                <a16:creationId xmlns:a16="http://schemas.microsoft.com/office/drawing/2014/main" xmlns="" id="{25DE4669-2C49-4FD6-A5FC-471A1F707618}"/>
              </a:ext>
            </a:extLst>
          </p:cNvPr>
          <p:cNvSpPr/>
          <p:nvPr/>
        </p:nvSpPr>
        <p:spPr>
          <a:xfrm>
            <a:off x="250186" y="5157192"/>
            <a:ext cx="1890261" cy="646331"/>
          </a:xfrm>
          <a:prstGeom prst="rect">
            <a:avLst/>
          </a:prstGeom>
        </p:spPr>
        <p:txBody>
          <a:bodyPr wrap="none">
            <a:spAutoFit/>
          </a:bodyPr>
          <a:lstStyle/>
          <a:p>
            <a:r>
              <a:rPr lang="zh-TW" altLang="zh-TW" b="1" dirty="0">
                <a:solidFill>
                  <a:srgbClr val="7030A0"/>
                </a:solidFill>
              </a:rPr>
              <a:t>兩江總督兼任</a:t>
            </a:r>
            <a:endParaRPr lang="en-US" altLang="zh-TW" b="1" dirty="0">
              <a:solidFill>
                <a:srgbClr val="7030A0"/>
              </a:solidFill>
            </a:endParaRPr>
          </a:p>
          <a:p>
            <a:r>
              <a:rPr lang="zh-TW" altLang="zh-TW" b="1" kern="100" spc="100" dirty="0">
                <a:solidFill>
                  <a:srgbClr val="7030A0"/>
                </a:solidFill>
                <a:latin typeface="Calibri" panose="020F0502020204030204" pitchFamily="34" charset="0"/>
                <a:cs typeface="Times New Roman" panose="02020603050405020304" pitchFamily="18" charset="0"/>
              </a:rPr>
              <a:t>南洋大臣張之洞</a:t>
            </a:r>
            <a:endParaRPr lang="zh-TW" altLang="en-US" b="1" dirty="0">
              <a:solidFill>
                <a:srgbClr val="7030A0"/>
              </a:solidFill>
            </a:endParaRPr>
          </a:p>
        </p:txBody>
      </p:sp>
    </p:spTree>
    <p:extLst>
      <p:ext uri="{BB962C8B-B14F-4D97-AF65-F5344CB8AC3E}">
        <p14:creationId xmlns:p14="http://schemas.microsoft.com/office/powerpoint/2010/main" xmlns="" val="39926162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70000">
              <a:schemeClr val="bg1"/>
            </a:gs>
            <a:gs pos="42000">
              <a:schemeClr val="bg2"/>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3" name="標題 2"/>
          <p:cNvSpPr>
            <a:spLocks noGrp="1"/>
          </p:cNvSpPr>
          <p:nvPr>
            <p:ph type="title"/>
          </p:nvPr>
        </p:nvSpPr>
        <p:spPr>
          <a:xfrm>
            <a:off x="379372" y="357166"/>
            <a:ext cx="9870805" cy="6382492"/>
          </a:xfrm>
        </p:spPr>
        <p:txBody>
          <a:bodyPr rtlCol="0">
            <a:normAutofit fontScale="90000"/>
          </a:bodyPr>
          <a:lstStyle/>
          <a:p>
            <a:r>
              <a:rPr lang="zh-TW" altLang="zh-TW" sz="2500" spc="300" dirty="0">
                <a:latin typeface="標楷體" panose="03000509000000000000" pitchFamily="65" charset="-120"/>
                <a:ea typeface="標楷體" panose="03000509000000000000" pitchFamily="65" charset="-120"/>
              </a:rPr>
              <a:t>從</a:t>
            </a:r>
            <a:r>
              <a:rPr lang="en-US" altLang="zh-TW" sz="2500" spc="300" dirty="0">
                <a:latin typeface="標楷體" panose="03000509000000000000" pitchFamily="65" charset="-120"/>
                <a:ea typeface="標楷體" panose="03000509000000000000" pitchFamily="65" charset="-120"/>
              </a:rPr>
              <a:t>1841</a:t>
            </a:r>
            <a:r>
              <a:rPr lang="zh-TW" altLang="zh-TW" sz="2500" spc="300" dirty="0">
                <a:latin typeface="標楷體" panose="03000509000000000000" pitchFamily="65" charset="-120"/>
                <a:ea typeface="標楷體" panose="03000509000000000000" pitchFamily="65" charset="-120"/>
              </a:rPr>
              <a:t>年</a:t>
            </a:r>
            <a:r>
              <a:rPr lang="en-US" altLang="zh-TW" sz="2500" spc="300" dirty="0">
                <a:latin typeface="標楷體" panose="03000509000000000000" pitchFamily="65" charset="-120"/>
                <a:ea typeface="標楷體" panose="03000509000000000000" pitchFamily="65" charset="-120"/>
              </a:rPr>
              <a:t>1</a:t>
            </a:r>
            <a:r>
              <a:rPr lang="zh-TW" altLang="zh-TW" sz="2500" spc="300" dirty="0">
                <a:latin typeface="標楷體" panose="03000509000000000000" pitchFamily="65" charset="-120"/>
                <a:ea typeface="標楷體" panose="03000509000000000000" pitchFamily="65" charset="-120"/>
              </a:rPr>
              <a:t>月鴉片戰爭之後，</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zh-TW" altLang="zh-TW" sz="2500" spc="300" dirty="0">
                <a:latin typeface="標楷體" panose="03000509000000000000" pitchFamily="65" charset="-120"/>
                <a:ea typeface="標楷體" panose="03000509000000000000" pitchFamily="65" charset="-120"/>
              </a:rPr>
              <a:t>近</a:t>
            </a:r>
            <a:r>
              <a:rPr lang="en-US" altLang="zh-TW" sz="2500" spc="300" dirty="0" smtClean="0">
                <a:latin typeface="標楷體" panose="03000509000000000000" pitchFamily="65" charset="-120"/>
                <a:ea typeface="標楷體" panose="03000509000000000000" pitchFamily="65" charset="-120"/>
              </a:rPr>
              <a:t>183</a:t>
            </a:r>
            <a:r>
              <a:rPr lang="zh-TW" altLang="zh-TW" sz="2500" spc="300" dirty="0" smtClean="0">
                <a:latin typeface="標楷體" panose="03000509000000000000" pitchFamily="65" charset="-120"/>
                <a:ea typeface="標楷體" panose="03000509000000000000" pitchFamily="65" charset="-120"/>
              </a:rPr>
              <a:t>年</a:t>
            </a:r>
            <a:r>
              <a:rPr lang="zh-TW" altLang="zh-TW" sz="2500" spc="300" dirty="0">
                <a:latin typeface="標楷體" panose="03000509000000000000" pitchFamily="65" charset="-120"/>
                <a:ea typeface="標楷體" panose="03000509000000000000" pitchFamily="65" charset="-120"/>
              </a:rPr>
              <a:t>來的列強歷次侵華</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zh-TW" altLang="zh-TW" sz="2500" spc="300" dirty="0">
                <a:latin typeface="標楷體" panose="03000509000000000000" pitchFamily="65" charset="-120"/>
                <a:ea typeface="標楷體" panose="03000509000000000000" pitchFamily="65" charset="-120"/>
              </a:rPr>
              <a:t>戰爭中，朝野都忽略了</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en-US" altLang="zh-TW" sz="2500" spc="300" dirty="0">
                <a:latin typeface="標楷體" panose="03000509000000000000" pitchFamily="65" charset="-120"/>
                <a:ea typeface="標楷體" panose="03000509000000000000" pitchFamily="65" charset="-120"/>
              </a:rPr>
              <a:t>1895</a:t>
            </a:r>
            <a:r>
              <a:rPr lang="zh-TW" altLang="zh-TW" sz="2500" spc="300" dirty="0">
                <a:latin typeface="標楷體" panose="03000509000000000000" pitchFamily="65" charset="-120"/>
                <a:ea typeface="標楷體" panose="03000509000000000000" pitchFamily="65" charset="-120"/>
              </a:rPr>
              <a:t>年</a:t>
            </a:r>
            <a:r>
              <a:rPr lang="en-US" altLang="zh-TW" sz="2500" spc="300" dirty="0">
                <a:latin typeface="標楷體" panose="03000509000000000000" pitchFamily="65" charset="-120"/>
                <a:ea typeface="標楷體" panose="03000509000000000000" pitchFamily="65" charset="-120"/>
              </a:rPr>
              <a:t>(</a:t>
            </a:r>
            <a:r>
              <a:rPr lang="zh-TW" altLang="en-US" sz="2500" spc="300" dirty="0">
                <a:latin typeface="標楷體" panose="03000509000000000000" pitchFamily="65" charset="-120"/>
                <a:ea typeface="標楷體" panose="03000509000000000000" pitchFamily="65" charset="-120"/>
              </a:rPr>
              <a:t>光緒</a:t>
            </a:r>
            <a:r>
              <a:rPr lang="en-US" altLang="zh-TW" sz="2500" spc="300" dirty="0">
                <a:latin typeface="標楷體" panose="03000509000000000000" pitchFamily="65" charset="-120"/>
                <a:ea typeface="標楷體" panose="03000509000000000000" pitchFamily="65" charset="-120"/>
              </a:rPr>
              <a:t>21</a:t>
            </a:r>
            <a:r>
              <a:rPr lang="zh-TW" altLang="en-US" sz="2500" spc="300" dirty="0">
                <a:latin typeface="標楷體" panose="03000509000000000000" pitchFamily="65" charset="-120"/>
                <a:ea typeface="標楷體" panose="03000509000000000000" pitchFamily="65" charset="-120"/>
              </a:rPr>
              <a:t>年、日本明治</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en-US" altLang="zh-TW" sz="2500" spc="300" dirty="0">
                <a:latin typeface="標楷體" panose="03000509000000000000" pitchFamily="65" charset="-120"/>
                <a:ea typeface="標楷體" panose="03000509000000000000" pitchFamily="65" charset="-120"/>
              </a:rPr>
              <a:t>28</a:t>
            </a:r>
            <a:r>
              <a:rPr lang="zh-TW" altLang="en-US" sz="2500" spc="300" dirty="0">
                <a:latin typeface="標楷體" panose="03000509000000000000" pitchFamily="65" charset="-120"/>
                <a:ea typeface="標楷體" panose="03000509000000000000" pitchFamily="65" charset="-120"/>
              </a:rPr>
              <a:t>年</a:t>
            </a:r>
            <a:r>
              <a:rPr lang="en-US" altLang="zh-TW" sz="2500" spc="300" dirty="0">
                <a:latin typeface="標楷體" panose="03000509000000000000" pitchFamily="65" charset="-120"/>
                <a:ea typeface="標楷體" panose="03000509000000000000" pitchFamily="65" charset="-120"/>
              </a:rPr>
              <a:t>)</a:t>
            </a:r>
            <a:r>
              <a:rPr lang="zh-TW" altLang="zh-TW" sz="2500" spc="300" dirty="0">
                <a:latin typeface="標楷體" panose="03000509000000000000" pitchFamily="65" charset="-120"/>
                <a:ea typeface="標楷體" panose="03000509000000000000" pitchFamily="65" charset="-120"/>
              </a:rPr>
              <a:t>乙未台灣抗日戰爭，</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zh-TW" altLang="zh-TW" sz="2500" spc="300" dirty="0">
                <a:latin typeface="標楷體" panose="03000509000000000000" pitchFamily="65" charset="-120"/>
                <a:ea typeface="標楷體" panose="03000509000000000000" pitchFamily="65" charset="-120"/>
              </a:rPr>
              <a:t>在近半年的作戰中，雙方都</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zh-TW" altLang="zh-TW" sz="2500" spc="300" dirty="0">
                <a:latin typeface="標楷體" panose="03000509000000000000" pitchFamily="65" charset="-120"/>
                <a:ea typeface="標楷體" panose="03000509000000000000" pitchFamily="65" charset="-120"/>
              </a:rPr>
              <a:t>創下了很多首次戰場先例，</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zh-TW" altLang="zh-TW" sz="2500" spc="300" dirty="0">
                <a:latin typeface="標楷體" panose="03000509000000000000" pitchFamily="65" charset="-120"/>
                <a:ea typeface="標楷體" panose="03000509000000000000" pitchFamily="65" charset="-120"/>
              </a:rPr>
              <a:t>所累積的經驗均影響到</a:t>
            </a:r>
            <a:r>
              <a:rPr lang="zh-TW" altLang="en-US" sz="2500" spc="300" dirty="0">
                <a:latin typeface="標楷體" panose="03000509000000000000" pitchFamily="65" charset="-120"/>
                <a:ea typeface="標楷體" panose="03000509000000000000" pitchFamily="65" charset="-120"/>
              </a:rPr>
              <a:t>之</a:t>
            </a:r>
            <a:r>
              <a:rPr lang="zh-TW" altLang="zh-TW" sz="2500" spc="300" dirty="0">
                <a:latin typeface="標楷體" panose="03000509000000000000" pitchFamily="65" charset="-120"/>
                <a:ea typeface="標楷體" panose="03000509000000000000" pitchFamily="65" charset="-120"/>
              </a:rPr>
              <a:t>後</a:t>
            </a:r>
            <a:r>
              <a:rPr lang="en-US" altLang="zh-TW" sz="2500" spc="300" dirty="0">
                <a:latin typeface="標楷體" panose="03000509000000000000" pitchFamily="65" charset="-120"/>
                <a:ea typeface="標楷體" panose="03000509000000000000" pitchFamily="65" charset="-120"/>
              </a:rPr>
              <a:t/>
            </a:r>
            <a:br>
              <a:rPr lang="en-US" altLang="zh-TW" sz="2500" spc="300" dirty="0">
                <a:latin typeface="標楷體" panose="03000509000000000000" pitchFamily="65" charset="-120"/>
                <a:ea typeface="標楷體" panose="03000509000000000000" pitchFamily="65" charset="-120"/>
              </a:rPr>
            </a:br>
            <a:r>
              <a:rPr lang="zh-TW" altLang="zh-TW" sz="2500" spc="300" dirty="0">
                <a:latin typeface="標楷體" panose="03000509000000000000" pitchFamily="65" charset="-120"/>
                <a:ea typeface="標楷體" panose="03000509000000000000" pitchFamily="65" charset="-120"/>
              </a:rPr>
              <a:t>的歷次戰爭。</a:t>
            </a:r>
            <a:r>
              <a:rPr lang="en-US" altLang="zh-TW" sz="2800" spc="300" dirty="0">
                <a:latin typeface="標楷體" panose="03000509000000000000" pitchFamily="65" charset="-120"/>
                <a:ea typeface="標楷體" panose="03000509000000000000" pitchFamily="65" charset="-120"/>
              </a:rPr>
              <a:t/>
            </a:r>
            <a:br>
              <a:rPr lang="en-US" altLang="zh-TW" sz="2800" spc="300" dirty="0">
                <a:latin typeface="標楷體" panose="03000509000000000000" pitchFamily="65" charset="-120"/>
                <a:ea typeface="標楷體" panose="03000509000000000000" pitchFamily="65" charset="-120"/>
              </a:rPr>
            </a:br>
            <a:r>
              <a:rPr lang="en-US" altLang="zh-TW" sz="2800" spc="300" dirty="0">
                <a:latin typeface="標楷體" panose="03000509000000000000" pitchFamily="65" charset="-120"/>
                <a:ea typeface="標楷體" panose="03000509000000000000" pitchFamily="65" charset="-120"/>
              </a:rPr>
              <a:t/>
            </a:r>
            <a:br>
              <a:rPr lang="en-US" altLang="zh-TW" sz="2800" spc="300" dirty="0">
                <a:latin typeface="標楷體" panose="03000509000000000000" pitchFamily="65" charset="-120"/>
                <a:ea typeface="標楷體" panose="03000509000000000000" pitchFamily="65" charset="-120"/>
              </a:rPr>
            </a:br>
            <a:r>
              <a:rPr lang="en-US" altLang="zh-TW" sz="2800" spc="300" dirty="0" smtClean="0">
                <a:latin typeface="標楷體" panose="03000509000000000000" pitchFamily="65" charset="-120"/>
                <a:ea typeface="標楷體" panose="03000509000000000000" pitchFamily="65" charset="-120"/>
              </a:rPr>
              <a:t/>
            </a:r>
            <a:br>
              <a:rPr lang="en-US" altLang="zh-TW" sz="2800" spc="300" dirty="0" smtClean="0">
                <a:latin typeface="標楷體" panose="03000509000000000000" pitchFamily="65" charset="-120"/>
                <a:ea typeface="標楷體" panose="03000509000000000000" pitchFamily="65" charset="-120"/>
              </a:rPr>
            </a:br>
            <a:r>
              <a:rPr lang="en-US" altLang="zh-TW" sz="2800" spc="300" dirty="0" smtClean="0">
                <a:latin typeface="標楷體" panose="03000509000000000000" pitchFamily="65" charset="-120"/>
                <a:ea typeface="標楷體" panose="03000509000000000000" pitchFamily="65" charset="-120"/>
              </a:rPr>
              <a:t/>
            </a:r>
            <a:br>
              <a:rPr lang="en-US" altLang="zh-TW" sz="2800" spc="300" dirty="0" smtClean="0">
                <a:latin typeface="標楷體" panose="03000509000000000000" pitchFamily="65" charset="-120"/>
                <a:ea typeface="標楷體" panose="03000509000000000000" pitchFamily="65" charset="-120"/>
              </a:rPr>
            </a:br>
            <a:r>
              <a:rPr lang="zh-TW" altLang="zh-TW" sz="2700" spc="300" dirty="0" smtClean="0">
                <a:solidFill>
                  <a:srgbClr val="C00000"/>
                </a:solidFill>
                <a:latin typeface="標楷體" panose="03000509000000000000" pitchFamily="65" charset="-120"/>
                <a:ea typeface="標楷體" panose="03000509000000000000" pitchFamily="65" charset="-120"/>
              </a:rPr>
              <a:t>本</a:t>
            </a:r>
            <a:r>
              <a:rPr lang="zh-TW" altLang="zh-TW" sz="2700" spc="300" dirty="0">
                <a:solidFill>
                  <a:srgbClr val="C00000"/>
                </a:solidFill>
                <a:latin typeface="標楷體" panose="03000509000000000000" pitchFamily="65" charset="-120"/>
                <a:ea typeface="標楷體" panose="03000509000000000000" pitchFamily="65" charset="-120"/>
              </a:rPr>
              <a:t>次演講重點就在敘說這些首例，</a:t>
            </a:r>
            <a:r>
              <a:rPr lang="zh-TW" altLang="zh-TW" sz="2700" spc="300" dirty="0" smtClean="0">
                <a:solidFill>
                  <a:srgbClr val="C00000"/>
                </a:solidFill>
                <a:latin typeface="標楷體" panose="03000509000000000000" pitchFamily="65" charset="-120"/>
                <a:ea typeface="標楷體" panose="03000509000000000000" pitchFamily="65" charset="-120"/>
              </a:rPr>
              <a:t>供</a:t>
            </a:r>
            <a:r>
              <a:rPr lang="zh-TW" altLang="en-US" sz="2700" spc="300" dirty="0" smtClean="0">
                <a:solidFill>
                  <a:srgbClr val="C00000"/>
                </a:solidFill>
                <a:latin typeface="標楷體" panose="03000509000000000000" pitchFamily="65" charset="-120"/>
                <a:ea typeface="標楷體" panose="03000509000000000000" pitchFamily="65" charset="-120"/>
              </a:rPr>
              <a:t>各位</a:t>
            </a:r>
            <a:r>
              <a:rPr lang="zh-TW" altLang="zh-TW" sz="2700" spc="300" dirty="0" smtClean="0">
                <a:solidFill>
                  <a:srgbClr val="C00000"/>
                </a:solidFill>
                <a:latin typeface="標楷體" panose="03000509000000000000" pitchFamily="65" charset="-120"/>
                <a:ea typeface="標楷體" panose="03000509000000000000" pitchFamily="65" charset="-120"/>
              </a:rPr>
              <a:t>參考</a:t>
            </a:r>
            <a:r>
              <a:rPr lang="zh-TW" altLang="zh-TW" sz="2700" spc="300" dirty="0">
                <a:solidFill>
                  <a:srgbClr val="C00000"/>
                </a:solidFill>
                <a:latin typeface="標楷體" panose="03000509000000000000" pitchFamily="65" charset="-120"/>
                <a:ea typeface="標楷體" panose="03000509000000000000" pitchFamily="65" charset="-120"/>
              </a:rPr>
              <a:t>，</a:t>
            </a:r>
            <a:r>
              <a:rPr lang="zh-TW" altLang="zh-TW" sz="2700" b="1" spc="300" dirty="0">
                <a:solidFill>
                  <a:srgbClr val="0070C0"/>
                </a:solidFill>
                <a:latin typeface="標楷體" panose="03000509000000000000" pitchFamily="65" charset="-120"/>
                <a:ea typeface="標楷體" panose="03000509000000000000" pitchFamily="65" charset="-120"/>
              </a:rPr>
              <a:t>「以史為鑑、激發創新」</a:t>
            </a:r>
            <a:r>
              <a:rPr lang="zh-TW" altLang="zh-TW" sz="2700" spc="300" dirty="0">
                <a:solidFill>
                  <a:srgbClr val="C00000"/>
                </a:solidFill>
                <a:latin typeface="標楷體" panose="03000509000000000000" pitchFamily="65" charset="-120"/>
                <a:ea typeface="標楷體" panose="03000509000000000000" pitchFamily="65" charset="-120"/>
              </a:rPr>
              <a:t>，能夠在</a:t>
            </a:r>
            <a:r>
              <a:rPr lang="en-US" altLang="zh-TW" sz="2700" spc="300" dirty="0">
                <a:solidFill>
                  <a:srgbClr val="C00000"/>
                </a:solidFill>
                <a:latin typeface="標楷體" panose="03000509000000000000" pitchFamily="65" charset="-120"/>
                <a:ea typeface="標楷體" panose="03000509000000000000" pitchFamily="65" charset="-120"/>
              </a:rPr>
              <a:t>21</a:t>
            </a:r>
            <a:r>
              <a:rPr lang="zh-TW" altLang="zh-TW" sz="2700" spc="300" dirty="0">
                <a:solidFill>
                  <a:srgbClr val="C00000"/>
                </a:solidFill>
                <a:latin typeface="標楷體" panose="03000509000000000000" pitchFamily="65" charset="-120"/>
                <a:ea typeface="標楷體" panose="03000509000000000000" pitchFamily="65" charset="-120"/>
              </a:rPr>
              <a:t>世紀的新</a:t>
            </a:r>
            <a:r>
              <a:rPr lang="zh-TW" altLang="zh-TW" sz="2700" spc="300" dirty="0" smtClean="0">
                <a:solidFill>
                  <a:srgbClr val="C00000"/>
                </a:solidFill>
                <a:latin typeface="標楷體" panose="03000509000000000000" pitchFamily="65" charset="-120"/>
                <a:ea typeface="標楷體" panose="03000509000000000000" pitchFamily="65" charset="-120"/>
              </a:rPr>
              <a:t>戰場</a:t>
            </a:r>
            <a:r>
              <a:rPr lang="zh-TW" altLang="en-US" sz="2700" spc="300" dirty="0" smtClean="0">
                <a:solidFill>
                  <a:srgbClr val="C00000"/>
                </a:solidFill>
                <a:latin typeface="標楷體" panose="03000509000000000000" pitchFamily="65" charset="-120"/>
                <a:ea typeface="標楷體" panose="03000509000000000000" pitchFamily="65" charset="-120"/>
              </a:rPr>
              <a:t>或商場上</a:t>
            </a:r>
            <a:r>
              <a:rPr lang="zh-TW" altLang="zh-TW" sz="2700" spc="300" dirty="0" smtClean="0">
                <a:solidFill>
                  <a:srgbClr val="C00000"/>
                </a:solidFill>
                <a:latin typeface="標楷體" panose="03000509000000000000" pitchFamily="65" charset="-120"/>
                <a:ea typeface="標楷體" panose="03000509000000000000" pitchFamily="65" charset="-120"/>
              </a:rPr>
              <a:t>，</a:t>
            </a:r>
            <a:r>
              <a:rPr lang="zh-TW" altLang="zh-TW" sz="2700" spc="300" dirty="0">
                <a:solidFill>
                  <a:srgbClr val="C00000"/>
                </a:solidFill>
                <a:latin typeface="標楷體" panose="03000509000000000000" pitchFamily="65" charset="-120"/>
                <a:ea typeface="標楷體" panose="03000509000000000000" pitchFamily="65" charset="-120"/>
              </a:rPr>
              <a:t>找到自己的奇兵制勝妙招。</a:t>
            </a:r>
            <a:r>
              <a:rPr lang="zh-TW" altLang="zh-TW" spc="300" dirty="0"/>
              <a:t/>
            </a:r>
            <a:br>
              <a:rPr lang="zh-TW" altLang="zh-TW" spc="300" dirty="0"/>
            </a:br>
            <a:r>
              <a:rPr lang="zh-TW" altLang="zh-TW" spc="300" dirty="0"/>
              <a:t/>
            </a:r>
            <a:br>
              <a:rPr lang="zh-TW" altLang="zh-TW" spc="300" dirty="0"/>
            </a:br>
            <a:endParaRPr lang="zh-TW" altLang="en-US" spc="300" dirty="0"/>
          </a:p>
        </p:txBody>
      </p:sp>
      <p:pic>
        <p:nvPicPr>
          <p:cNvPr id="5" name="圖片 4">
            <a:extLst>
              <a:ext uri="{FF2B5EF4-FFF2-40B4-BE49-F238E27FC236}">
                <a16:creationId xmlns:a16="http://schemas.microsoft.com/office/drawing/2014/main" xmlns="" id="{9B7DC680-BD79-4A27-9BD2-C552BE7AAD8B}"/>
              </a:ext>
            </a:extLst>
          </p:cNvPr>
          <p:cNvPicPr>
            <a:picLocks noChangeAspect="1"/>
          </p:cNvPicPr>
          <p:nvPr/>
        </p:nvPicPr>
        <p:blipFill>
          <a:blip r:embed="rId4"/>
          <a:stretch>
            <a:fillRect/>
          </a:stretch>
        </p:blipFill>
        <p:spPr>
          <a:xfrm>
            <a:off x="4808528" y="785794"/>
            <a:ext cx="7075930" cy="3600400"/>
          </a:xfrm>
          <a:prstGeom prst="rect">
            <a:avLst/>
          </a:prstGeom>
        </p:spPr>
      </p:pic>
    </p:spTree>
    <p:extLst>
      <p:ext uri="{BB962C8B-B14F-4D97-AF65-F5344CB8AC3E}">
        <p14:creationId xmlns:p14="http://schemas.microsoft.com/office/powerpoint/2010/main" xmlns="" val="846953034"/>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bomb.wav"/>
          </p:stSnd>
        </p:sndAc>
      </p:transition>
    </mc:Choice>
    <mc:Fallback>
      <p:transition spd="med">
        <p:fade/>
        <p:sndAc>
          <p:stSnd>
            <p:snd r:embed="rId3" name="bomb.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5772923A-4AEF-4CC6-A2A6-4143B1A7E813}"/>
              </a:ext>
            </a:extLst>
          </p:cNvPr>
          <p:cNvSpPr>
            <a:spLocks noGrp="1"/>
          </p:cNvSpPr>
          <p:nvPr>
            <p:ph type="title"/>
          </p:nvPr>
        </p:nvSpPr>
        <p:spPr>
          <a:xfrm>
            <a:off x="405780" y="413721"/>
            <a:ext cx="10565434" cy="619472"/>
          </a:xfrm>
        </p:spPr>
        <p:txBody>
          <a:bodyPr>
            <a:normAutofit/>
          </a:bodyPr>
          <a:lstStyle/>
          <a:p>
            <a:r>
              <a:rPr lang="zh-TW" altLang="zh-TW" sz="3200" b="1" dirty="0">
                <a:solidFill>
                  <a:srgbClr val="FF0000"/>
                </a:solidFill>
              </a:rPr>
              <a:t>「民主國」</a:t>
            </a:r>
            <a:r>
              <a:rPr lang="zh-TW" altLang="en-US" sz="3200" b="1" dirty="0">
                <a:solidFill>
                  <a:srgbClr val="FF0000"/>
                </a:solidFill>
              </a:rPr>
              <a:t>的構想是誰出的點子？</a:t>
            </a:r>
          </a:p>
        </p:txBody>
      </p:sp>
      <p:sp>
        <p:nvSpPr>
          <p:cNvPr id="11" name="矩形 10">
            <a:extLst>
              <a:ext uri="{FF2B5EF4-FFF2-40B4-BE49-F238E27FC236}">
                <a16:creationId xmlns:a16="http://schemas.microsoft.com/office/drawing/2014/main" xmlns="" id="{854F088D-EF6C-4E3C-84D5-BCAEFB23E187}"/>
              </a:ext>
            </a:extLst>
          </p:cNvPr>
          <p:cNvSpPr/>
          <p:nvPr/>
        </p:nvSpPr>
        <p:spPr>
          <a:xfrm>
            <a:off x="621805" y="1124744"/>
            <a:ext cx="8136903" cy="5632311"/>
          </a:xfrm>
          <a:prstGeom prst="rect">
            <a:avLst/>
          </a:prstGeom>
        </p:spPr>
        <p:txBody>
          <a:bodyPr wrap="square">
            <a:spAutoFit/>
          </a:bodyPr>
          <a:lstStyle/>
          <a:p>
            <a:pPr algn="just"/>
            <a:r>
              <a:rPr lang="zh-TW" altLang="en-US" b="1" spc="300" dirty="0">
                <a:latin typeface="+mj-ea"/>
                <a:ea typeface="+mj-ea"/>
              </a:rPr>
              <a:t>從</a:t>
            </a:r>
            <a:r>
              <a:rPr lang="en-US" altLang="zh-TW" b="1" spc="300" dirty="0">
                <a:latin typeface="+mj-ea"/>
                <a:ea typeface="+mj-ea"/>
              </a:rPr>
              <a:t>1683</a:t>
            </a:r>
            <a:r>
              <a:rPr lang="zh-TW" altLang="en-US" b="1" spc="300" dirty="0">
                <a:latin typeface="+mj-ea"/>
                <a:ea typeface="+mj-ea"/>
              </a:rPr>
              <a:t>年至</a:t>
            </a:r>
            <a:r>
              <a:rPr lang="en-US" altLang="zh-TW" b="1" spc="300" dirty="0">
                <a:latin typeface="+mj-ea"/>
                <a:ea typeface="+mj-ea"/>
              </a:rPr>
              <a:t>1895</a:t>
            </a:r>
            <a:r>
              <a:rPr lang="zh-TW" altLang="en-US" b="1" spc="300" dirty="0">
                <a:latin typeface="+mj-ea"/>
                <a:ea typeface="+mj-ea"/>
              </a:rPr>
              <a:t>年的</a:t>
            </a:r>
            <a:r>
              <a:rPr lang="en-US" altLang="zh-TW" b="1" spc="300" dirty="0">
                <a:latin typeface="+mj-ea"/>
                <a:ea typeface="+mj-ea"/>
              </a:rPr>
              <a:t>212</a:t>
            </a:r>
            <a:r>
              <a:rPr lang="zh-TW" altLang="en-US" b="1" spc="300" dirty="0">
                <a:latin typeface="+mj-ea"/>
                <a:ea typeface="+mj-ea"/>
              </a:rPr>
              <a:t>年間，台灣的住民陸續增加到</a:t>
            </a:r>
            <a:r>
              <a:rPr lang="en-US" altLang="zh-TW" b="1" spc="300" dirty="0">
                <a:latin typeface="+mj-ea"/>
                <a:ea typeface="+mj-ea"/>
              </a:rPr>
              <a:t>300</a:t>
            </a:r>
            <a:r>
              <a:rPr lang="zh-TW" altLang="en-US" b="1" spc="300" dirty="0">
                <a:latin typeface="+mj-ea"/>
                <a:ea typeface="+mj-ea"/>
              </a:rPr>
              <a:t>萬人，但是受教育者不足一成，而知識份子又以考取功名為目標</a:t>
            </a:r>
            <a:r>
              <a:rPr lang="en-US" altLang="zh-TW" b="1" spc="300" dirty="0">
                <a:latin typeface="+mj-ea"/>
                <a:ea typeface="+mj-ea"/>
              </a:rPr>
              <a:t>(</a:t>
            </a:r>
            <a:r>
              <a:rPr lang="zh-TW" altLang="en-US" b="1" spc="300" dirty="0">
                <a:solidFill>
                  <a:srgbClr val="7030A0"/>
                </a:solidFill>
                <a:latin typeface="+mj-ea"/>
                <a:ea typeface="+mj-ea"/>
              </a:rPr>
              <a:t>約有進士</a:t>
            </a:r>
            <a:r>
              <a:rPr lang="en-US" altLang="zh-TW" b="1" spc="300" dirty="0" smtClean="0">
                <a:solidFill>
                  <a:srgbClr val="7030A0"/>
                </a:solidFill>
                <a:latin typeface="+mj-ea"/>
                <a:ea typeface="+mj-ea"/>
              </a:rPr>
              <a:t>37</a:t>
            </a:r>
            <a:r>
              <a:rPr lang="zh-TW" altLang="en-US" b="1" spc="300" dirty="0" smtClean="0">
                <a:solidFill>
                  <a:srgbClr val="7030A0"/>
                </a:solidFill>
                <a:latin typeface="+mj-ea"/>
                <a:ea typeface="+mj-ea"/>
              </a:rPr>
              <a:t>人</a:t>
            </a:r>
            <a:r>
              <a:rPr lang="zh-TW" altLang="en-US" b="1" spc="300" dirty="0">
                <a:solidFill>
                  <a:srgbClr val="7030A0"/>
                </a:solidFill>
                <a:latin typeface="+mj-ea"/>
                <a:ea typeface="+mj-ea"/>
              </a:rPr>
              <a:t>、舉人</a:t>
            </a:r>
            <a:r>
              <a:rPr lang="en-US" altLang="zh-TW" b="1" spc="300" dirty="0">
                <a:solidFill>
                  <a:srgbClr val="7030A0"/>
                </a:solidFill>
                <a:latin typeface="+mj-ea"/>
                <a:ea typeface="+mj-ea"/>
              </a:rPr>
              <a:t>320</a:t>
            </a:r>
            <a:r>
              <a:rPr lang="zh-TW" altLang="en-US" b="1" spc="300" dirty="0">
                <a:solidFill>
                  <a:srgbClr val="7030A0"/>
                </a:solidFill>
                <a:latin typeface="+mj-ea"/>
                <a:ea typeface="+mj-ea"/>
              </a:rPr>
              <a:t>位</a:t>
            </a:r>
            <a:r>
              <a:rPr lang="en-US" altLang="zh-TW" b="1" spc="300" dirty="0">
                <a:latin typeface="+mj-ea"/>
                <a:ea typeface="+mj-ea"/>
              </a:rPr>
              <a:t>)</a:t>
            </a:r>
            <a:r>
              <a:rPr lang="zh-TW" altLang="en-US" b="1" spc="300" dirty="0">
                <a:latin typeface="+mj-ea"/>
                <a:ea typeface="+mj-ea"/>
              </a:rPr>
              <a:t>，在當時封建制度下，一群毫無民主理念的人，怎麼會想到要建構一個「民主國」？來凸顯台灣民眾的主體性角色，以解決當下的困境？</a:t>
            </a:r>
            <a:endParaRPr lang="en-US" altLang="zh-TW" b="1" spc="300" dirty="0">
              <a:latin typeface="+mj-ea"/>
              <a:ea typeface="+mj-ea"/>
            </a:endParaRPr>
          </a:p>
          <a:p>
            <a:pPr algn="just"/>
            <a:endParaRPr lang="en-US" altLang="zh-TW" b="1" spc="300" dirty="0">
              <a:solidFill>
                <a:srgbClr val="002060"/>
              </a:solidFill>
              <a:latin typeface="+mj-ea"/>
              <a:ea typeface="+mj-ea"/>
            </a:endParaRPr>
          </a:p>
          <a:p>
            <a:pPr algn="just"/>
            <a:r>
              <a:rPr lang="zh-TW" altLang="en-US" b="1" spc="300" dirty="0">
                <a:solidFill>
                  <a:srgbClr val="002060"/>
                </a:solidFill>
                <a:latin typeface="+mj-ea"/>
                <a:ea typeface="+mj-ea"/>
              </a:rPr>
              <a:t>想出此妙招的一個關鍵人物，就是光緒</a:t>
            </a:r>
            <a:r>
              <a:rPr lang="en-US" altLang="zh-TW" b="1" spc="300" dirty="0">
                <a:solidFill>
                  <a:srgbClr val="002060"/>
                </a:solidFill>
                <a:latin typeface="+mj-ea"/>
                <a:ea typeface="+mj-ea"/>
              </a:rPr>
              <a:t>20</a:t>
            </a:r>
            <a:r>
              <a:rPr lang="zh-TW" altLang="en-US" b="1" spc="300" dirty="0">
                <a:solidFill>
                  <a:srgbClr val="002060"/>
                </a:solidFill>
                <a:latin typeface="+mj-ea"/>
                <a:ea typeface="+mj-ea"/>
              </a:rPr>
              <a:t>年（</a:t>
            </a:r>
            <a:r>
              <a:rPr lang="en-US" altLang="zh-TW" spc="300" dirty="0">
                <a:solidFill>
                  <a:srgbClr val="002060"/>
                </a:solidFill>
                <a:latin typeface="+mj-ea"/>
                <a:ea typeface="+mj-ea"/>
              </a:rPr>
              <a:t>1894</a:t>
            </a:r>
            <a:r>
              <a:rPr lang="zh-TW" altLang="en-US" spc="300" dirty="0">
                <a:solidFill>
                  <a:srgbClr val="002060"/>
                </a:solidFill>
                <a:latin typeface="+mj-ea"/>
                <a:ea typeface="+mj-ea"/>
              </a:rPr>
              <a:t>年</a:t>
            </a:r>
            <a:r>
              <a:rPr lang="zh-TW" altLang="en-US" b="1" spc="300" dirty="0">
                <a:solidFill>
                  <a:srgbClr val="002060"/>
                </a:solidFill>
                <a:latin typeface="+mj-ea"/>
                <a:ea typeface="+mj-ea"/>
              </a:rPr>
              <a:t>）</a:t>
            </a:r>
            <a:r>
              <a:rPr lang="en-US" altLang="zh-TW" b="1" spc="300" dirty="0">
                <a:solidFill>
                  <a:srgbClr val="002060"/>
                </a:solidFill>
                <a:latin typeface="+mj-ea"/>
                <a:ea typeface="+mj-ea"/>
              </a:rPr>
              <a:t>10</a:t>
            </a:r>
            <a:r>
              <a:rPr lang="zh-TW" altLang="en-US" b="1" spc="300" dirty="0">
                <a:solidFill>
                  <a:srgbClr val="002060"/>
                </a:solidFill>
                <a:latin typeface="+mj-ea"/>
                <a:ea typeface="+mj-ea"/>
              </a:rPr>
              <a:t>月</a:t>
            </a:r>
            <a:r>
              <a:rPr lang="en-US" altLang="zh-TW" b="1" spc="300" dirty="0">
                <a:solidFill>
                  <a:srgbClr val="002060"/>
                </a:solidFill>
                <a:latin typeface="+mj-ea"/>
                <a:ea typeface="+mj-ea"/>
              </a:rPr>
              <a:t>31</a:t>
            </a:r>
            <a:r>
              <a:rPr lang="zh-TW" altLang="en-US" b="1" spc="300" dirty="0">
                <a:solidFill>
                  <a:srgbClr val="002060"/>
                </a:solidFill>
                <a:latin typeface="+mj-ea"/>
                <a:ea typeface="+mj-ea"/>
              </a:rPr>
              <a:t>日俄皇亞歷山大三世因病去世，清廷命令</a:t>
            </a:r>
            <a:r>
              <a:rPr lang="en-US" altLang="zh-TW" b="1" spc="300" dirty="0">
                <a:solidFill>
                  <a:srgbClr val="002060"/>
                </a:solidFill>
                <a:latin typeface="+mj-ea"/>
                <a:ea typeface="+mj-ea"/>
              </a:rPr>
              <a:t>53</a:t>
            </a:r>
            <a:r>
              <a:rPr lang="zh-TW" altLang="en-US" b="1" spc="300" dirty="0">
                <a:solidFill>
                  <a:srgbClr val="002060"/>
                </a:solidFill>
                <a:latin typeface="+mj-ea"/>
                <a:ea typeface="+mj-ea"/>
              </a:rPr>
              <a:t>歲的湖北布政使</a:t>
            </a:r>
            <a:r>
              <a:rPr lang="zh-TW" altLang="en-US" b="1" spc="300" dirty="0">
                <a:solidFill>
                  <a:srgbClr val="C00000"/>
                </a:solidFill>
                <a:latin typeface="Adobe 繁黑體 Std B" pitchFamily="34" charset="-120"/>
                <a:ea typeface="Adobe 繁黑體 Std B" pitchFamily="34" charset="-120"/>
              </a:rPr>
              <a:t>王之春</a:t>
            </a:r>
            <a:r>
              <a:rPr lang="zh-TW" altLang="en-US" b="1" spc="300" dirty="0">
                <a:solidFill>
                  <a:srgbClr val="002060"/>
                </a:solidFill>
                <a:latin typeface="+mj-ea"/>
                <a:ea typeface="+mj-ea"/>
              </a:rPr>
              <a:t>於</a:t>
            </a:r>
            <a:r>
              <a:rPr lang="en-US" altLang="zh-TW" b="1" spc="300" dirty="0">
                <a:solidFill>
                  <a:srgbClr val="002060"/>
                </a:solidFill>
                <a:latin typeface="+mj-ea"/>
                <a:ea typeface="+mj-ea"/>
              </a:rPr>
              <a:t>11</a:t>
            </a:r>
            <a:r>
              <a:rPr lang="zh-TW" altLang="en-US" b="1" spc="300" dirty="0">
                <a:solidFill>
                  <a:srgbClr val="002060"/>
                </a:solidFill>
                <a:latin typeface="+mj-ea"/>
                <a:ea typeface="+mj-ea"/>
              </a:rPr>
              <a:t>月</a:t>
            </a:r>
            <a:r>
              <a:rPr lang="en-US" altLang="zh-TW" b="1" spc="300" dirty="0">
                <a:solidFill>
                  <a:srgbClr val="002060"/>
                </a:solidFill>
                <a:latin typeface="+mj-ea"/>
                <a:ea typeface="+mj-ea"/>
              </a:rPr>
              <a:t>12</a:t>
            </a:r>
            <a:r>
              <a:rPr lang="zh-TW" altLang="en-US" b="1" spc="300" dirty="0">
                <a:solidFill>
                  <a:srgbClr val="002060"/>
                </a:solidFill>
                <a:latin typeface="+mj-ea"/>
                <a:ea typeface="+mj-ea"/>
              </a:rPr>
              <a:t>日前往莫斯科弔唁</a:t>
            </a:r>
            <a:r>
              <a:rPr lang="zh-TW" altLang="en-US" b="1" spc="300" dirty="0">
                <a:solidFill>
                  <a:srgbClr val="0070C0"/>
                </a:solidFill>
                <a:latin typeface="+mj-ea"/>
                <a:ea typeface="+mj-ea"/>
              </a:rPr>
              <a:t>，</a:t>
            </a:r>
            <a:r>
              <a:rPr lang="zh-TW" altLang="en-US" b="1" spc="300" dirty="0">
                <a:solidFill>
                  <a:srgbClr val="002060"/>
                </a:solidFill>
                <a:latin typeface="+mj-ea"/>
                <a:ea typeface="+mj-ea"/>
              </a:rPr>
              <a:t>並恭賀新君尼古拉二世</a:t>
            </a:r>
            <a:r>
              <a:rPr lang="zh-CN" altLang="en-US" spc="300" dirty="0">
                <a:latin typeface="+mj-ea"/>
                <a:ea typeface="+mj-ea"/>
              </a:rPr>
              <a:t>（</a:t>
            </a:r>
            <a:r>
              <a:rPr lang="zh-TW" altLang="en-US" spc="300" dirty="0">
                <a:latin typeface="+mj-ea"/>
                <a:ea typeface="+mj-ea"/>
              </a:rPr>
              <a:t>俄羅斯帝國末代皇帝</a:t>
            </a:r>
            <a:r>
              <a:rPr lang="en-US" altLang="zh-CN" spc="300" dirty="0">
                <a:latin typeface="+mj-ea"/>
                <a:ea typeface="+mj-ea"/>
              </a:rPr>
              <a:t>1894</a:t>
            </a:r>
            <a:r>
              <a:rPr lang="zh-CN" altLang="en-US" spc="300" dirty="0">
                <a:latin typeface="+mj-ea"/>
                <a:ea typeface="+mj-ea"/>
              </a:rPr>
              <a:t>年</a:t>
            </a:r>
            <a:r>
              <a:rPr lang="en-US" altLang="zh-CN" spc="300" dirty="0">
                <a:latin typeface="+mj-ea"/>
                <a:ea typeface="+mj-ea"/>
              </a:rPr>
              <a:t>11</a:t>
            </a:r>
            <a:r>
              <a:rPr lang="zh-CN" altLang="en-US" spc="300" dirty="0">
                <a:latin typeface="+mj-ea"/>
                <a:ea typeface="+mj-ea"/>
              </a:rPr>
              <a:t>月</a:t>
            </a:r>
            <a:r>
              <a:rPr lang="en-US" altLang="zh-CN" spc="300" dirty="0">
                <a:latin typeface="+mj-ea"/>
                <a:ea typeface="+mj-ea"/>
              </a:rPr>
              <a:t>1</a:t>
            </a:r>
            <a:r>
              <a:rPr lang="zh-CN" altLang="en-US" spc="300" dirty="0">
                <a:latin typeface="+mj-ea"/>
                <a:ea typeface="+mj-ea"/>
              </a:rPr>
              <a:t>日</a:t>
            </a:r>
            <a:r>
              <a:rPr lang="en-US" altLang="zh-CN" spc="300" dirty="0">
                <a:latin typeface="+mj-ea"/>
                <a:ea typeface="+mj-ea"/>
              </a:rPr>
              <a:t>—1917</a:t>
            </a:r>
            <a:r>
              <a:rPr lang="zh-CN" altLang="en-US" spc="300" dirty="0">
                <a:latin typeface="+mj-ea"/>
                <a:ea typeface="+mj-ea"/>
              </a:rPr>
              <a:t>年</a:t>
            </a:r>
            <a:r>
              <a:rPr lang="en-US" altLang="zh-CN" spc="300" dirty="0">
                <a:latin typeface="+mj-ea"/>
                <a:ea typeface="+mj-ea"/>
              </a:rPr>
              <a:t>3</a:t>
            </a:r>
            <a:r>
              <a:rPr lang="zh-CN" altLang="en-US" spc="300" dirty="0">
                <a:latin typeface="+mj-ea"/>
                <a:ea typeface="+mj-ea"/>
              </a:rPr>
              <a:t>月</a:t>
            </a:r>
            <a:r>
              <a:rPr lang="en-US" altLang="zh-CN" spc="300" dirty="0">
                <a:latin typeface="+mj-ea"/>
                <a:ea typeface="+mj-ea"/>
              </a:rPr>
              <a:t>15</a:t>
            </a:r>
            <a:r>
              <a:rPr lang="zh-CN" altLang="en-US" spc="300" dirty="0">
                <a:latin typeface="+mj-ea"/>
                <a:ea typeface="+mj-ea"/>
              </a:rPr>
              <a:t>日在位）</a:t>
            </a:r>
            <a:r>
              <a:rPr lang="zh-TW" altLang="en-US" b="1" spc="300" dirty="0">
                <a:solidFill>
                  <a:srgbClr val="002060"/>
                </a:solidFill>
                <a:latin typeface="+mj-ea"/>
                <a:ea typeface="+mj-ea"/>
              </a:rPr>
              <a:t>登基，正逢甲午戰爭清朝戰敗，</a:t>
            </a:r>
            <a:r>
              <a:rPr lang="en-US" altLang="zh-TW" b="1" spc="300" dirty="0">
                <a:solidFill>
                  <a:srgbClr val="002060"/>
                </a:solidFill>
                <a:latin typeface="+mj-ea"/>
                <a:ea typeface="+mj-ea"/>
              </a:rPr>
              <a:t>1895</a:t>
            </a:r>
            <a:r>
              <a:rPr lang="zh-TW" altLang="en-US" b="1" spc="300" dirty="0">
                <a:solidFill>
                  <a:srgbClr val="002060"/>
                </a:solidFill>
                <a:latin typeface="+mj-ea"/>
                <a:ea typeface="+mj-ea"/>
              </a:rPr>
              <a:t>年</a:t>
            </a:r>
            <a:r>
              <a:rPr lang="en-US" altLang="zh-TW" b="1" spc="300" dirty="0">
                <a:solidFill>
                  <a:srgbClr val="002060"/>
                </a:solidFill>
                <a:latin typeface="+mj-ea"/>
                <a:ea typeface="+mj-ea"/>
              </a:rPr>
              <a:t>3</a:t>
            </a:r>
            <a:r>
              <a:rPr lang="zh-TW" altLang="en-US" b="1" spc="300" dirty="0">
                <a:solidFill>
                  <a:srgbClr val="002060"/>
                </a:solidFill>
                <a:latin typeface="+mj-ea"/>
                <a:ea typeface="+mj-ea"/>
              </a:rPr>
              <a:t>月底澎湖已被佔領，日本急迫清廷簽署</a:t>
            </a:r>
            <a:r>
              <a:rPr lang="en-US" altLang="zh-TW" b="1" spc="300" dirty="0">
                <a:solidFill>
                  <a:srgbClr val="002060"/>
                </a:solidFill>
                <a:latin typeface="+mj-ea"/>
                <a:ea typeface="+mj-ea"/>
              </a:rPr>
              <a:t>《</a:t>
            </a:r>
            <a:r>
              <a:rPr lang="zh-TW" altLang="en-US" b="1" spc="300" dirty="0">
                <a:solidFill>
                  <a:srgbClr val="002060"/>
                </a:solidFill>
                <a:latin typeface="+mj-ea"/>
                <a:ea typeface="+mj-ea"/>
              </a:rPr>
              <a:t>馬關條約</a:t>
            </a:r>
            <a:r>
              <a:rPr lang="en-US" altLang="zh-TW" b="1" spc="300" dirty="0">
                <a:solidFill>
                  <a:srgbClr val="002060"/>
                </a:solidFill>
                <a:latin typeface="+mj-ea"/>
                <a:ea typeface="+mj-ea"/>
              </a:rPr>
              <a:t>》</a:t>
            </a:r>
            <a:r>
              <a:rPr lang="zh-TW" altLang="en-US" b="1" spc="300" dirty="0">
                <a:solidFill>
                  <a:srgbClr val="002060"/>
                </a:solidFill>
                <a:latin typeface="+mj-ea"/>
                <a:ea typeface="+mj-ea"/>
              </a:rPr>
              <a:t>之際，朝野紛紛要求廢止</a:t>
            </a:r>
            <a:r>
              <a:rPr lang="en-US" altLang="zh-TW" b="1" spc="300" dirty="0">
                <a:solidFill>
                  <a:srgbClr val="002060"/>
                </a:solidFill>
                <a:latin typeface="+mj-ea"/>
                <a:ea typeface="+mj-ea"/>
              </a:rPr>
              <a:t>《</a:t>
            </a:r>
            <a:r>
              <a:rPr lang="zh-TW" altLang="en-US" b="1" spc="300" dirty="0">
                <a:solidFill>
                  <a:srgbClr val="002060"/>
                </a:solidFill>
                <a:latin typeface="+mj-ea"/>
                <a:ea typeface="+mj-ea"/>
              </a:rPr>
              <a:t>馬關條約</a:t>
            </a:r>
            <a:r>
              <a:rPr lang="en-US" altLang="zh-TW" b="1" spc="300" dirty="0">
                <a:solidFill>
                  <a:srgbClr val="002060"/>
                </a:solidFill>
                <a:latin typeface="+mj-ea"/>
                <a:ea typeface="+mj-ea"/>
              </a:rPr>
              <a:t>》</a:t>
            </a:r>
            <a:r>
              <a:rPr lang="zh-TW" altLang="en-US" b="1" spc="300" dirty="0" smtClean="0">
                <a:solidFill>
                  <a:srgbClr val="002060"/>
                </a:solidFill>
                <a:latin typeface="+mj-ea"/>
                <a:ea typeface="+mj-ea"/>
              </a:rPr>
              <a:t>。</a:t>
            </a:r>
            <a:endParaRPr lang="en-US" altLang="zh-TW" b="1" spc="300" dirty="0" smtClean="0">
              <a:solidFill>
                <a:srgbClr val="002060"/>
              </a:solidFill>
              <a:latin typeface="+mj-ea"/>
              <a:ea typeface="+mj-ea"/>
            </a:endParaRPr>
          </a:p>
          <a:p>
            <a:pPr algn="just"/>
            <a:endParaRPr lang="en-US" altLang="zh-TW" b="1" spc="300" dirty="0">
              <a:solidFill>
                <a:srgbClr val="002060"/>
              </a:solidFill>
              <a:latin typeface="+mj-ea"/>
              <a:ea typeface="+mj-ea"/>
            </a:endParaRPr>
          </a:p>
          <a:p>
            <a:pPr algn="just"/>
            <a:r>
              <a:rPr lang="zh-TW" altLang="en-US" b="1" spc="300" dirty="0">
                <a:solidFill>
                  <a:srgbClr val="C00000"/>
                </a:solidFill>
                <a:latin typeface="+mj-ea"/>
                <a:ea typeface="+mj-ea"/>
              </a:rPr>
              <a:t>王之春正好在回國途中，在巴黎停留，</a:t>
            </a:r>
            <a:r>
              <a:rPr lang="en-US" altLang="zh-TW" b="1" spc="300" dirty="0">
                <a:solidFill>
                  <a:srgbClr val="C00000"/>
                </a:solidFill>
                <a:latin typeface="+mj-ea"/>
                <a:ea typeface="+mj-ea"/>
              </a:rPr>
              <a:t>5</a:t>
            </a:r>
            <a:r>
              <a:rPr lang="zh-TW" altLang="en-US" b="1" spc="300" dirty="0">
                <a:solidFill>
                  <a:srgbClr val="C00000"/>
                </a:solidFill>
                <a:latin typeface="+mj-ea"/>
                <a:ea typeface="+mj-ea"/>
              </a:rPr>
              <a:t>月</a:t>
            </a:r>
            <a:r>
              <a:rPr lang="en-US" altLang="zh-TW" b="1" spc="300" dirty="0">
                <a:solidFill>
                  <a:srgbClr val="C00000"/>
                </a:solidFill>
                <a:latin typeface="+mj-ea"/>
                <a:ea typeface="+mj-ea"/>
              </a:rPr>
              <a:t>1</a:t>
            </a:r>
            <a:r>
              <a:rPr lang="zh-TW" altLang="en-US" b="1" spc="300" dirty="0">
                <a:solidFill>
                  <a:srgbClr val="C00000"/>
                </a:solidFill>
                <a:latin typeface="+mj-ea"/>
                <a:ea typeface="+mj-ea"/>
              </a:rPr>
              <a:t>日經張之洞、唐景崧急電王之昌趕赴法國外交部密商保台，遊說法國干涉台灣問題，以免台灣割讓於日本，但無功而返。</a:t>
            </a:r>
            <a:r>
              <a:rPr lang="en-US" altLang="zh-TW" b="1" spc="300" dirty="0">
                <a:solidFill>
                  <a:srgbClr val="7030A0"/>
                </a:solidFill>
                <a:latin typeface="+mj-ea"/>
                <a:ea typeface="+mj-ea"/>
              </a:rPr>
              <a:t>5</a:t>
            </a:r>
            <a:r>
              <a:rPr lang="zh-TW" altLang="en-US" b="1" spc="300" dirty="0">
                <a:solidFill>
                  <a:srgbClr val="7030A0"/>
                </a:solidFill>
                <a:latin typeface="+mj-ea"/>
                <a:ea typeface="+mj-ea"/>
              </a:rPr>
              <a:t>月</a:t>
            </a:r>
            <a:r>
              <a:rPr lang="en-US" altLang="zh-TW" b="1" spc="300" dirty="0">
                <a:solidFill>
                  <a:srgbClr val="7030A0"/>
                </a:solidFill>
                <a:latin typeface="+mj-ea"/>
                <a:ea typeface="+mj-ea"/>
              </a:rPr>
              <a:t>10</a:t>
            </a:r>
            <a:r>
              <a:rPr lang="zh-TW" altLang="en-US" b="1" spc="300" dirty="0">
                <a:solidFill>
                  <a:srgbClr val="7030A0"/>
                </a:solidFill>
                <a:latin typeface="+mj-ea"/>
                <a:ea typeface="+mj-ea"/>
              </a:rPr>
              <a:t>日</a:t>
            </a:r>
            <a:r>
              <a:rPr lang="zh-TW" altLang="en-US" b="1" spc="300" dirty="0">
                <a:solidFill>
                  <a:srgbClr val="7030A0"/>
                </a:solidFill>
              </a:rPr>
              <a:t>唐景崧又轉向國和俄羅斯援助。</a:t>
            </a:r>
            <a:endParaRPr lang="en-US" altLang="zh-TW" b="1" spc="300" dirty="0">
              <a:solidFill>
                <a:srgbClr val="7030A0"/>
              </a:solidFill>
            </a:endParaRPr>
          </a:p>
          <a:p>
            <a:endParaRPr lang="zh-TW" altLang="en-US" b="1" spc="300" dirty="0"/>
          </a:p>
          <a:p>
            <a:endParaRPr lang="en-US" altLang="zh-TW" dirty="0"/>
          </a:p>
          <a:p>
            <a:endParaRPr lang="zh-TW" altLang="en-US" dirty="0"/>
          </a:p>
        </p:txBody>
      </p:sp>
      <p:pic>
        <p:nvPicPr>
          <p:cNvPr id="7" name="圖片 6">
            <a:extLst>
              <a:ext uri="{FF2B5EF4-FFF2-40B4-BE49-F238E27FC236}">
                <a16:creationId xmlns:a16="http://schemas.microsoft.com/office/drawing/2014/main" xmlns="" id="{57FFBEA5-A1C8-4EA0-BF23-36BC8A9F78C9}"/>
              </a:ext>
            </a:extLst>
          </p:cNvPr>
          <p:cNvPicPr>
            <a:picLocks noChangeAspect="1"/>
          </p:cNvPicPr>
          <p:nvPr/>
        </p:nvPicPr>
        <p:blipFill>
          <a:blip r:embed="rId2"/>
          <a:stretch>
            <a:fillRect/>
          </a:stretch>
        </p:blipFill>
        <p:spPr>
          <a:xfrm>
            <a:off x="9057080" y="571480"/>
            <a:ext cx="2979366" cy="4214842"/>
          </a:xfrm>
          <a:prstGeom prst="rect">
            <a:avLst/>
          </a:prstGeom>
        </p:spPr>
      </p:pic>
      <p:sp>
        <p:nvSpPr>
          <p:cNvPr id="8" name="矩形 7">
            <a:extLst>
              <a:ext uri="{FF2B5EF4-FFF2-40B4-BE49-F238E27FC236}">
                <a16:creationId xmlns:a16="http://schemas.microsoft.com/office/drawing/2014/main" xmlns="" id="{E4809BD8-D6EC-4E26-BAD9-BB8879741442}"/>
              </a:ext>
            </a:extLst>
          </p:cNvPr>
          <p:cNvSpPr/>
          <p:nvPr/>
        </p:nvSpPr>
        <p:spPr>
          <a:xfrm>
            <a:off x="9493750" y="5000636"/>
            <a:ext cx="2695075" cy="369332"/>
          </a:xfrm>
          <a:prstGeom prst="rect">
            <a:avLst/>
          </a:prstGeom>
        </p:spPr>
        <p:txBody>
          <a:bodyPr wrap="square">
            <a:spAutoFit/>
          </a:bodyPr>
          <a:lstStyle/>
          <a:p>
            <a:r>
              <a:rPr lang="zh-TW" altLang="en-US" b="1" spc="300" dirty="0">
                <a:solidFill>
                  <a:srgbClr val="7030A0"/>
                </a:solidFill>
              </a:rPr>
              <a:t>台灣巡撫唐景崧</a:t>
            </a:r>
            <a:endParaRPr lang="zh-TW" altLang="en-US" dirty="0">
              <a:solidFill>
                <a:srgbClr val="7030A0"/>
              </a:solidFill>
            </a:endParaRPr>
          </a:p>
        </p:txBody>
      </p:sp>
    </p:spTree>
    <p:extLst>
      <p:ext uri="{BB962C8B-B14F-4D97-AF65-F5344CB8AC3E}">
        <p14:creationId xmlns:p14="http://schemas.microsoft.com/office/powerpoint/2010/main" xmlns="" val="383179827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2D80E04D-E2B6-435D-A0FB-4AB8B2A82443}"/>
              </a:ext>
            </a:extLst>
          </p:cNvPr>
          <p:cNvSpPr>
            <a:spLocks noGrp="1"/>
          </p:cNvSpPr>
          <p:nvPr>
            <p:ph idx="1"/>
          </p:nvPr>
        </p:nvSpPr>
        <p:spPr>
          <a:xfrm>
            <a:off x="693812" y="692696"/>
            <a:ext cx="7238098" cy="5688632"/>
          </a:xfrm>
        </p:spPr>
        <p:txBody>
          <a:bodyPr>
            <a:normAutofit fontScale="92500" lnSpcReduction="10000"/>
          </a:bodyPr>
          <a:lstStyle/>
          <a:p>
            <a:pPr marL="45720" indent="0" algn="just">
              <a:buNone/>
            </a:pPr>
            <a:r>
              <a:rPr lang="zh-TW" altLang="en-US" sz="2200" b="1" spc="300" dirty="0"/>
              <a:t>正當張之洞以台灣作押向英、法、德、俄等列強借款，或將台灣的礦利、稅利許以列強，試圖透過台灣的「產權」不明問題，以列強勢力牽制日本，但卻不得要領之際，王之春乃暗示「中國可援（西）例，聽台灣民自便」。</a:t>
            </a:r>
            <a:endParaRPr lang="en-US" altLang="zh-TW" sz="2200" b="1" spc="300" dirty="0"/>
          </a:p>
          <a:p>
            <a:pPr marL="45720" indent="0" algn="just">
              <a:buNone/>
            </a:pPr>
            <a:r>
              <a:rPr lang="zh-TW" altLang="en-US" sz="2200" b="1" spc="300" dirty="0">
                <a:solidFill>
                  <a:srgbClr val="002060"/>
                </a:solidFill>
                <a:latin typeface="微軟正黑體" panose="020B0604030504040204" pitchFamily="34" charset="-120"/>
                <a:ea typeface="微軟正黑體" panose="020B0604030504040204" pitchFamily="34" charset="-120"/>
              </a:rPr>
              <a:t>據張之洞在</a:t>
            </a:r>
            <a:r>
              <a:rPr lang="en-US" altLang="zh-TW" sz="2200" b="1" spc="300" dirty="0">
                <a:solidFill>
                  <a:srgbClr val="002060"/>
                </a:solidFill>
                <a:latin typeface="細明體" panose="02020509000000000000" pitchFamily="49" charset="-120"/>
                <a:ea typeface="細明體" panose="02020509000000000000" pitchFamily="49" charset="-120"/>
              </a:rPr>
              <a:t>1895</a:t>
            </a:r>
            <a:r>
              <a:rPr lang="zh-TW" altLang="en-US" sz="2200" b="1" spc="300" dirty="0">
                <a:solidFill>
                  <a:srgbClr val="002060"/>
                </a:solidFill>
                <a:latin typeface="細明體" panose="02020509000000000000" pitchFamily="49" charset="-120"/>
                <a:ea typeface="細明體" panose="02020509000000000000" pitchFamily="49" charset="-120"/>
              </a:rPr>
              <a:t>年</a:t>
            </a:r>
            <a:r>
              <a:rPr lang="en-US" altLang="zh-TW" sz="2200" b="1" spc="300" dirty="0">
                <a:solidFill>
                  <a:srgbClr val="002060"/>
                </a:solidFill>
                <a:latin typeface="細明體" panose="02020509000000000000" pitchFamily="49" charset="-120"/>
                <a:ea typeface="細明體" panose="02020509000000000000" pitchFamily="49" charset="-120"/>
              </a:rPr>
              <a:t>4</a:t>
            </a:r>
            <a:r>
              <a:rPr lang="zh-TW" altLang="en-US" sz="2200" b="1" spc="300" dirty="0">
                <a:solidFill>
                  <a:srgbClr val="002060"/>
                </a:solidFill>
                <a:latin typeface="細明體" panose="02020509000000000000" pitchFamily="49" charset="-120"/>
                <a:ea typeface="細明體" panose="02020509000000000000" pitchFamily="49" charset="-120"/>
              </a:rPr>
              <a:t>月</a:t>
            </a:r>
            <a:r>
              <a:rPr lang="en-US" altLang="zh-TW" sz="2200" b="1" spc="300" dirty="0">
                <a:solidFill>
                  <a:srgbClr val="002060"/>
                </a:solidFill>
                <a:latin typeface="細明體" panose="02020509000000000000" pitchFamily="49" charset="-120"/>
                <a:ea typeface="細明體" panose="02020509000000000000" pitchFamily="49" charset="-120"/>
              </a:rPr>
              <a:t>20</a:t>
            </a:r>
            <a:r>
              <a:rPr lang="zh-TW" altLang="en-US" sz="2200" b="1" spc="300" dirty="0">
                <a:solidFill>
                  <a:srgbClr val="002060"/>
                </a:solidFill>
                <a:latin typeface="細明體" panose="02020509000000000000" pitchFamily="49" charset="-120"/>
                <a:ea typeface="細明體" panose="02020509000000000000" pitchFamily="49" charset="-120"/>
              </a:rPr>
              <a:t>日</a:t>
            </a:r>
            <a:r>
              <a:rPr lang="zh-TW" altLang="en-US" sz="2200" b="1" spc="300" dirty="0">
                <a:solidFill>
                  <a:srgbClr val="002060"/>
                </a:solidFill>
                <a:latin typeface="微軟正黑體" panose="020B0604030504040204" pitchFamily="34" charset="-120"/>
                <a:ea typeface="微軟正黑體" panose="020B0604030504040204" pitchFamily="34" charset="-120"/>
              </a:rPr>
              <a:t>發給總理衙門的電文中，曾引述王之春的來電說：</a:t>
            </a:r>
            <a:r>
              <a:rPr lang="zh-TW" altLang="en-US" sz="2200" b="1" spc="300" dirty="0">
                <a:solidFill>
                  <a:srgbClr val="C00000"/>
                </a:solidFill>
                <a:latin typeface="標楷體" panose="03000509000000000000" pitchFamily="65" charset="-120"/>
                <a:ea typeface="標楷體" panose="03000509000000000000" pitchFamily="65" charset="-120"/>
              </a:rPr>
              <a:t>「西人公論，以</a:t>
            </a:r>
            <a:r>
              <a:rPr lang="en-US" altLang="zh-TW" sz="2200" b="1" spc="300" dirty="0">
                <a:solidFill>
                  <a:srgbClr val="C00000"/>
                </a:solidFill>
                <a:latin typeface="標楷體" panose="03000509000000000000" pitchFamily="65" charset="-120"/>
                <a:ea typeface="標楷體" panose="03000509000000000000" pitchFamily="65" charset="-120"/>
              </a:rPr>
              <a:t>1870</a:t>
            </a:r>
            <a:r>
              <a:rPr lang="zh-TW" altLang="en-US" sz="2200" b="1" spc="300" dirty="0">
                <a:solidFill>
                  <a:srgbClr val="C00000"/>
                </a:solidFill>
                <a:latin typeface="標楷體" panose="03000509000000000000" pitchFamily="65" charset="-120"/>
                <a:ea typeface="標楷體" panose="03000509000000000000" pitchFamily="65" charset="-120"/>
              </a:rPr>
              <a:t>年普法之戰，普索取法之阿勒撒士</a:t>
            </a:r>
            <a:r>
              <a:rPr lang="zh-TW" altLang="en-US" sz="2200" b="1" spc="300" dirty="0">
                <a:solidFill>
                  <a:srgbClr val="0070C0"/>
                </a:solidFill>
                <a:latin typeface="標楷體" panose="03000509000000000000" pitchFamily="65" charset="-120"/>
                <a:ea typeface="標楷體" panose="03000509000000000000" pitchFamily="65" charset="-120"/>
              </a:rPr>
              <a:t>（</a:t>
            </a:r>
            <a:r>
              <a:rPr lang="en-US" altLang="zh-TW" sz="2200" b="1" spc="300" dirty="0">
                <a:solidFill>
                  <a:srgbClr val="0070C0"/>
                </a:solidFill>
                <a:latin typeface="標楷體" panose="03000509000000000000" pitchFamily="65" charset="-120"/>
                <a:ea typeface="標楷體" panose="03000509000000000000" pitchFamily="65" charset="-120"/>
              </a:rPr>
              <a:t>Alsace</a:t>
            </a:r>
            <a:r>
              <a:rPr lang="zh-TW" altLang="en-US" sz="2200" b="1" spc="300" dirty="0">
                <a:solidFill>
                  <a:srgbClr val="0070C0"/>
                </a:solidFill>
                <a:latin typeface="標楷體" panose="03000509000000000000" pitchFamily="65" charset="-120"/>
                <a:ea typeface="標楷體" panose="03000509000000000000" pitchFamily="65" charset="-120"/>
              </a:rPr>
              <a:t>，阿爾薩斯）</a:t>
            </a:r>
            <a:r>
              <a:rPr lang="zh-TW" altLang="en-US" sz="2200" b="1" spc="300" dirty="0">
                <a:solidFill>
                  <a:srgbClr val="C00000"/>
                </a:solidFill>
                <a:latin typeface="標楷體" panose="03000509000000000000" pitchFamily="65" charset="-120"/>
                <a:ea typeface="標楷體" panose="03000509000000000000" pitchFamily="65" charset="-120"/>
              </a:rPr>
              <a:t>及樂阿來那</a:t>
            </a:r>
            <a:r>
              <a:rPr lang="zh-TW" altLang="en-US" sz="2200" b="1" spc="300" dirty="0">
                <a:solidFill>
                  <a:srgbClr val="0070C0"/>
                </a:solidFill>
                <a:latin typeface="標楷體" panose="03000509000000000000" pitchFamily="65" charset="-120"/>
                <a:ea typeface="標楷體" panose="03000509000000000000" pitchFamily="65" charset="-120"/>
              </a:rPr>
              <a:t>（</a:t>
            </a:r>
            <a:r>
              <a:rPr lang="en-US" altLang="zh-TW" sz="2200" b="1" spc="300" dirty="0">
                <a:solidFill>
                  <a:srgbClr val="0070C0"/>
                </a:solidFill>
                <a:latin typeface="標楷體" panose="03000509000000000000" pitchFamily="65" charset="-120"/>
                <a:ea typeface="標楷體" panose="03000509000000000000" pitchFamily="65" charset="-120"/>
              </a:rPr>
              <a:t>Lorraine</a:t>
            </a:r>
            <a:r>
              <a:rPr lang="zh-TW" altLang="en-US" sz="2200" b="1" spc="300" dirty="0">
                <a:solidFill>
                  <a:srgbClr val="0070C0"/>
                </a:solidFill>
                <a:latin typeface="標楷體" panose="03000509000000000000" pitchFamily="65" charset="-120"/>
                <a:ea typeface="標楷體" panose="03000509000000000000" pitchFamily="65" charset="-120"/>
              </a:rPr>
              <a:t>，洛林）</a:t>
            </a:r>
            <a:r>
              <a:rPr lang="zh-TW" altLang="en-US" sz="2200" b="1" spc="300" dirty="0">
                <a:solidFill>
                  <a:srgbClr val="C00000"/>
                </a:solidFill>
                <a:latin typeface="標楷體" panose="03000509000000000000" pitchFamily="65" charset="-120"/>
                <a:ea typeface="標楷體" panose="03000509000000000000" pitchFamily="65" charset="-120"/>
              </a:rPr>
              <a:t>二省，法不得不應。唯引西例，凡勒佔鄰土，必視百姓從違，普不能駁；至今二省德、法兩籍相參，財產皆民自立，華可援近案商倭</a:t>
            </a:r>
            <a:r>
              <a:rPr lang="en-US" altLang="zh-TW" sz="2200" b="1" spc="300" dirty="0">
                <a:solidFill>
                  <a:srgbClr val="C00000"/>
                </a:solidFill>
                <a:latin typeface="標楷體" panose="03000509000000000000" pitchFamily="65" charset="-120"/>
                <a:ea typeface="標楷體" panose="03000509000000000000" pitchFamily="65" charset="-120"/>
              </a:rPr>
              <a:t>…</a:t>
            </a:r>
            <a:r>
              <a:rPr lang="zh-TW" altLang="en-US" sz="2200" b="1" spc="300" dirty="0">
                <a:solidFill>
                  <a:srgbClr val="C00000"/>
                </a:solidFill>
                <a:latin typeface="標楷體" panose="03000509000000000000" pitchFamily="65" charset="-120"/>
                <a:ea typeface="標楷體" panose="03000509000000000000" pitchFamily="65" charset="-120"/>
              </a:rPr>
              <a:t>」。</a:t>
            </a:r>
            <a:r>
              <a:rPr lang="zh-TW" altLang="en-US" sz="2200" b="1" spc="300" dirty="0">
                <a:solidFill>
                  <a:srgbClr val="002060"/>
                </a:solidFill>
                <a:latin typeface="微軟正黑體" panose="020B0604030504040204" pitchFamily="34" charset="-120"/>
                <a:ea typeface="微軟正黑體" panose="020B0604030504040204" pitchFamily="34" charset="-120"/>
              </a:rPr>
              <a:t>對於王之春的提案，以援引西人的觀念，建立一個新政府的形式來抗拒日本的統治，當時的西方觀察家皆不禁感到好奇與驚訝。</a:t>
            </a:r>
            <a:endParaRPr lang="en-US" altLang="zh-TW" sz="2200" b="1" spc="300" dirty="0">
              <a:solidFill>
                <a:srgbClr val="002060"/>
              </a:solidFill>
              <a:latin typeface="微軟正黑體" panose="020B0604030504040204" pitchFamily="34" charset="-120"/>
              <a:ea typeface="微軟正黑體" panose="020B0604030504040204" pitchFamily="34" charset="-120"/>
            </a:endParaRPr>
          </a:p>
          <a:p>
            <a:pPr marL="45720" indent="0" algn="just">
              <a:buNone/>
            </a:pPr>
            <a:r>
              <a:rPr lang="zh-TW" altLang="en-US" sz="2200" spc="300" dirty="0">
                <a:solidFill>
                  <a:srgbClr val="002060"/>
                </a:solidFill>
                <a:latin typeface="標楷體" panose="03000509000000000000" pitchFamily="65" charset="-120"/>
                <a:ea typeface="標楷體" panose="03000509000000000000" pitchFamily="65" charset="-120"/>
              </a:rPr>
              <a:t>從頭至尾，張之洞一直設法向台灣運送武器、物資、錢財。但是李鴻章認為兩國已經簽約，像張之洞這樣的官方重臣不該再搞小動作，「免生枝節」。在清廷「嚴旨」下，張之洞不能公開援濟台灣。他最後做的，是讓屬下官吏以私人名義籌款援台，最後也被阻擋，迫使黑旗軍</a:t>
            </a:r>
            <a:r>
              <a:rPr lang="en-US" altLang="zh-TW" sz="2200" spc="300" dirty="0">
                <a:solidFill>
                  <a:srgbClr val="002060"/>
                </a:solidFill>
                <a:latin typeface="標楷體" panose="03000509000000000000" pitchFamily="65" charset="-120"/>
                <a:ea typeface="標楷體" panose="03000509000000000000" pitchFamily="65" charset="-120"/>
              </a:rPr>
              <a:t>10</a:t>
            </a:r>
            <a:r>
              <a:rPr lang="zh-TW" altLang="en-US" sz="2200" spc="300" dirty="0">
                <a:solidFill>
                  <a:srgbClr val="002060"/>
                </a:solidFill>
                <a:latin typeface="標楷體" panose="03000509000000000000" pitchFamily="65" charset="-120"/>
                <a:ea typeface="標楷體" panose="03000509000000000000" pitchFamily="65" charset="-120"/>
              </a:rPr>
              <a:t>月下旬在彈盡援絕下戰敗。</a:t>
            </a:r>
            <a:endParaRPr lang="zh-TW" altLang="en-US" sz="2200" b="1" spc="300" dirty="0">
              <a:solidFill>
                <a:srgbClr val="C00000"/>
              </a:solidFill>
              <a:latin typeface="標楷體" panose="03000509000000000000" pitchFamily="65" charset="-120"/>
              <a:ea typeface="標楷體" panose="03000509000000000000" pitchFamily="65" charset="-120"/>
            </a:endParaRPr>
          </a:p>
          <a:p>
            <a:endParaRPr lang="zh-TW" altLang="en-US" dirty="0"/>
          </a:p>
        </p:txBody>
      </p:sp>
      <p:pic>
        <p:nvPicPr>
          <p:cNvPr id="6" name="內容版面配置區 8">
            <a:extLst>
              <a:ext uri="{FF2B5EF4-FFF2-40B4-BE49-F238E27FC236}">
                <a16:creationId xmlns:a16="http://schemas.microsoft.com/office/drawing/2014/main" xmlns="" id="{1E9F1444-76C9-4DA2-AEA4-34CD75CFAEFB}"/>
              </a:ext>
            </a:extLst>
          </p:cNvPr>
          <p:cNvPicPr>
            <a:picLocks noChangeAspect="1"/>
          </p:cNvPicPr>
          <p:nvPr/>
        </p:nvPicPr>
        <p:blipFill>
          <a:blip r:embed="rId2"/>
          <a:stretch>
            <a:fillRect/>
          </a:stretch>
        </p:blipFill>
        <p:spPr>
          <a:xfrm>
            <a:off x="7966620" y="32970"/>
            <a:ext cx="3627656" cy="3701689"/>
          </a:xfrm>
          <a:prstGeom prst="rect">
            <a:avLst/>
          </a:prstGeom>
        </p:spPr>
      </p:pic>
      <p:sp>
        <p:nvSpPr>
          <p:cNvPr id="7" name="橢圓 6">
            <a:extLst>
              <a:ext uri="{FF2B5EF4-FFF2-40B4-BE49-F238E27FC236}">
                <a16:creationId xmlns:a16="http://schemas.microsoft.com/office/drawing/2014/main" xmlns="" id="{139ECE8E-0660-4AE5-B0F8-F109DBA42890}"/>
              </a:ext>
            </a:extLst>
          </p:cNvPr>
          <p:cNvSpPr/>
          <p:nvPr/>
        </p:nvSpPr>
        <p:spPr>
          <a:xfrm>
            <a:off x="10342884" y="692696"/>
            <a:ext cx="914400" cy="914400"/>
          </a:xfrm>
          <a:prstGeom prst="ellipse">
            <a:avLst/>
          </a:prstGeom>
          <a:noFill/>
          <a:ln w="57150">
            <a:solidFill>
              <a:srgbClr val="FF0000"/>
            </a:solid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sz="2400"/>
          </a:p>
        </p:txBody>
      </p:sp>
      <p:pic>
        <p:nvPicPr>
          <p:cNvPr id="9" name="圖片 8">
            <a:extLst>
              <a:ext uri="{FF2B5EF4-FFF2-40B4-BE49-F238E27FC236}">
                <a16:creationId xmlns:a16="http://schemas.microsoft.com/office/drawing/2014/main" xmlns="" id="{DDDDA883-1F60-4BAD-B4AB-6A697B30A7AD}"/>
              </a:ext>
            </a:extLst>
          </p:cNvPr>
          <p:cNvPicPr>
            <a:picLocks noChangeAspect="1"/>
          </p:cNvPicPr>
          <p:nvPr/>
        </p:nvPicPr>
        <p:blipFill>
          <a:blip r:embed="rId3"/>
          <a:stretch>
            <a:fillRect/>
          </a:stretch>
        </p:blipFill>
        <p:spPr>
          <a:xfrm>
            <a:off x="9464066" y="3734659"/>
            <a:ext cx="2095500" cy="2990850"/>
          </a:xfrm>
          <a:prstGeom prst="rect">
            <a:avLst/>
          </a:prstGeom>
        </p:spPr>
      </p:pic>
      <p:sp>
        <p:nvSpPr>
          <p:cNvPr id="11" name="矩形 10">
            <a:extLst>
              <a:ext uri="{FF2B5EF4-FFF2-40B4-BE49-F238E27FC236}">
                <a16:creationId xmlns:a16="http://schemas.microsoft.com/office/drawing/2014/main" xmlns="" id="{316E3378-BA94-4635-86FD-32A3335D362F}"/>
              </a:ext>
            </a:extLst>
          </p:cNvPr>
          <p:cNvSpPr/>
          <p:nvPr/>
        </p:nvSpPr>
        <p:spPr>
          <a:xfrm flipH="1">
            <a:off x="9032018" y="5460773"/>
            <a:ext cx="432048" cy="923330"/>
          </a:xfrm>
          <a:prstGeom prst="rect">
            <a:avLst/>
          </a:prstGeom>
        </p:spPr>
        <p:txBody>
          <a:bodyPr wrap="square">
            <a:spAutoFit/>
          </a:bodyPr>
          <a:lstStyle/>
          <a:p>
            <a:r>
              <a:rPr lang="zh-TW" altLang="en-US" b="1" dirty="0">
                <a:solidFill>
                  <a:srgbClr val="002060"/>
                </a:solidFill>
              </a:rPr>
              <a:t>黑旗軍</a:t>
            </a:r>
          </a:p>
        </p:txBody>
      </p:sp>
    </p:spTree>
    <p:extLst>
      <p:ext uri="{BB962C8B-B14F-4D97-AF65-F5344CB8AC3E}">
        <p14:creationId xmlns:p14="http://schemas.microsoft.com/office/powerpoint/2010/main" xmlns="" val="6038508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54FC003B-9C4F-4870-92FB-AF383CC87B4F}"/>
              </a:ext>
            </a:extLst>
          </p:cNvPr>
          <p:cNvSpPr>
            <a:spLocks noGrp="1"/>
          </p:cNvSpPr>
          <p:nvPr>
            <p:ph idx="1"/>
          </p:nvPr>
        </p:nvSpPr>
        <p:spPr>
          <a:xfrm>
            <a:off x="909836" y="476672"/>
            <a:ext cx="9001000" cy="5486400"/>
          </a:xfrm>
        </p:spPr>
        <p:txBody>
          <a:bodyPr/>
          <a:lstStyle/>
          <a:p>
            <a:pPr marL="45720" indent="0">
              <a:buNone/>
            </a:pPr>
            <a:r>
              <a:rPr lang="zh-TW" altLang="zh-TW" sz="2000" b="1" dirty="0">
                <a:solidFill>
                  <a:srgbClr val="C00000"/>
                </a:solidFill>
              </a:rPr>
              <a:t>在</a:t>
            </a:r>
            <a:r>
              <a:rPr lang="zh-TW" altLang="en-US" sz="2000" b="1" dirty="0">
                <a:solidFill>
                  <a:srgbClr val="C00000"/>
                </a:solidFill>
              </a:rPr>
              <a:t>張之洞授意</a:t>
            </a:r>
            <a:r>
              <a:rPr lang="zh-TW" altLang="zh-TW" sz="2000" b="1" dirty="0">
                <a:solidFill>
                  <a:srgbClr val="C00000"/>
                </a:solidFill>
              </a:rPr>
              <a:t>唐景崧</a:t>
            </a:r>
            <a:r>
              <a:rPr lang="zh-TW" altLang="en-US" sz="2000" b="1" dirty="0">
                <a:solidFill>
                  <a:srgbClr val="C00000"/>
                </a:solidFill>
              </a:rPr>
              <a:t>此策，他又</a:t>
            </a:r>
            <a:r>
              <a:rPr lang="zh-TW" altLang="zh-TW" sz="2000" b="1" dirty="0">
                <a:solidFill>
                  <a:srgbClr val="C00000"/>
                </a:solidFill>
              </a:rPr>
              <a:t>與地方仕紳商議之後，唐景崧</a:t>
            </a:r>
            <a:endParaRPr lang="en-US" altLang="zh-TW" sz="2000" b="1" dirty="0">
              <a:solidFill>
                <a:srgbClr val="C00000"/>
              </a:solidFill>
            </a:endParaRPr>
          </a:p>
          <a:p>
            <a:pPr marL="45720" indent="0">
              <a:buNone/>
            </a:pPr>
            <a:r>
              <a:rPr lang="zh-TW" altLang="zh-TW" sz="2000" b="1" dirty="0">
                <a:solidFill>
                  <a:srgbClr val="C00000"/>
                </a:solidFill>
              </a:rPr>
              <a:t>便電告清廷，報備</a:t>
            </a:r>
            <a:r>
              <a:rPr lang="zh-TW" altLang="en-US" sz="2000" b="1" dirty="0">
                <a:solidFill>
                  <a:srgbClr val="C00000"/>
                </a:solidFill>
              </a:rPr>
              <a:t>台灣</a:t>
            </a:r>
            <a:r>
              <a:rPr lang="zh-TW" altLang="zh-TW" sz="2000" b="1" dirty="0">
                <a:solidFill>
                  <a:srgbClr val="C00000"/>
                </a:solidFill>
              </a:rPr>
              <a:t>將以「獨立建國」的名義</a:t>
            </a:r>
            <a:r>
              <a:rPr lang="zh-TW" altLang="en-US" sz="2000" b="1" dirty="0">
                <a:solidFill>
                  <a:srgbClr val="C00000"/>
                </a:solidFill>
              </a:rPr>
              <a:t>，以台灣自保</a:t>
            </a:r>
            <a:endParaRPr lang="en-US" altLang="zh-TW" sz="2000" b="1" dirty="0">
              <a:solidFill>
                <a:srgbClr val="C00000"/>
              </a:solidFill>
            </a:endParaRPr>
          </a:p>
          <a:p>
            <a:pPr marL="45720" indent="0">
              <a:buNone/>
            </a:pPr>
            <a:r>
              <a:rPr lang="zh-TW" altLang="en-US" sz="2000" b="1" dirty="0">
                <a:solidFill>
                  <a:srgbClr val="C00000"/>
                </a:solidFill>
              </a:rPr>
              <a:t>的名義抗拒日本，這樣可以解釋成與清朝無關，避開清朝的</a:t>
            </a:r>
            <a:endParaRPr lang="en-US" altLang="zh-TW" sz="2000" b="1" dirty="0">
              <a:solidFill>
                <a:srgbClr val="C00000"/>
              </a:solidFill>
            </a:endParaRPr>
          </a:p>
          <a:p>
            <a:pPr marL="45720" indent="0">
              <a:buNone/>
            </a:pPr>
            <a:r>
              <a:rPr lang="zh-TW" altLang="en-US" sz="2000" b="1" dirty="0">
                <a:solidFill>
                  <a:srgbClr val="C00000"/>
                </a:solidFill>
              </a:rPr>
              <a:t>違約責任</a:t>
            </a:r>
            <a:r>
              <a:rPr lang="zh-TW" altLang="en-US" dirty="0"/>
              <a:t>。</a:t>
            </a:r>
          </a:p>
        </p:txBody>
      </p:sp>
      <p:sp>
        <p:nvSpPr>
          <p:cNvPr id="4" name="矩形 3">
            <a:extLst>
              <a:ext uri="{FF2B5EF4-FFF2-40B4-BE49-F238E27FC236}">
                <a16:creationId xmlns:a16="http://schemas.microsoft.com/office/drawing/2014/main" xmlns="" id="{684B1387-A29E-4A38-A5C2-54F6D318E676}"/>
              </a:ext>
            </a:extLst>
          </p:cNvPr>
          <p:cNvSpPr/>
          <p:nvPr/>
        </p:nvSpPr>
        <p:spPr>
          <a:xfrm>
            <a:off x="909836" y="2492896"/>
            <a:ext cx="8064896" cy="4401205"/>
          </a:xfrm>
          <a:prstGeom prst="rect">
            <a:avLst/>
          </a:prstGeom>
        </p:spPr>
        <p:txBody>
          <a:bodyPr wrap="square">
            <a:spAutoFit/>
          </a:bodyPr>
          <a:lstStyle/>
          <a:p>
            <a:r>
              <a:rPr lang="zh-TW" altLang="zh-TW" sz="2000" dirty="0">
                <a:latin typeface="標楷體" panose="03000509000000000000" pitchFamily="65" charset="-120"/>
                <a:ea typeface="標楷體" panose="03000509000000000000" pitchFamily="65" charset="-120"/>
              </a:rPr>
              <a:t>於</a:t>
            </a:r>
            <a:r>
              <a:rPr lang="en-US" altLang="zh-TW" sz="2000" dirty="0">
                <a:latin typeface="標楷體" panose="03000509000000000000" pitchFamily="65" charset="-120"/>
                <a:ea typeface="標楷體" panose="03000509000000000000" pitchFamily="65" charset="-120"/>
              </a:rPr>
              <a:t>5</a:t>
            </a:r>
            <a:r>
              <a:rPr lang="zh-TW" altLang="zh-TW"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23</a:t>
            </a:r>
            <a:r>
              <a:rPr lang="zh-TW" altLang="zh-TW" sz="2000" dirty="0">
                <a:latin typeface="標楷體" panose="03000509000000000000" pitchFamily="65" charset="-120"/>
                <a:ea typeface="標楷體" panose="03000509000000000000" pitchFamily="65" charset="-120"/>
              </a:rPr>
              <a:t>日發表「台灣民主國自主宣言」</a:t>
            </a:r>
            <a:r>
              <a:rPr lang="zh-TW" altLang="en-US" sz="2000" dirty="0">
                <a:latin typeface="標楷體" panose="03000509000000000000" pitchFamily="65" charset="-120"/>
                <a:ea typeface="標楷體" panose="03000509000000000000" pitchFamily="65" charset="-120"/>
              </a:rPr>
              <a:t>。 </a:t>
            </a:r>
            <a:r>
              <a:rPr lang="en-US" altLang="zh-TW" sz="2000" dirty="0">
                <a:latin typeface="標楷體" panose="03000509000000000000" pitchFamily="65" charset="-120"/>
                <a:ea typeface="標楷體" panose="03000509000000000000" pitchFamily="65" charset="-120"/>
              </a:rPr>
              <a:t>5 </a:t>
            </a:r>
            <a:r>
              <a:rPr lang="zh-TW" altLang="en-US" sz="2000" dirty="0">
                <a:latin typeface="標楷體" panose="03000509000000000000" pitchFamily="65" charset="-120"/>
                <a:ea typeface="標楷體" panose="03000509000000000000" pitchFamily="65" charset="-120"/>
              </a:rPr>
              <a:t>月</a:t>
            </a:r>
            <a:r>
              <a:rPr lang="en-US" altLang="zh-TW" sz="2000" dirty="0">
                <a:latin typeface="標楷體" panose="03000509000000000000" pitchFamily="65" charset="-120"/>
                <a:ea typeface="標楷體" panose="03000509000000000000" pitchFamily="65" charset="-120"/>
              </a:rPr>
              <a:t>25 </a:t>
            </a:r>
            <a:r>
              <a:rPr lang="zh-TW" altLang="en-US" sz="2000" dirty="0">
                <a:latin typeface="標楷體" panose="03000509000000000000" pitchFamily="65" charset="-120"/>
                <a:ea typeface="標楷體" panose="03000509000000000000" pitchFamily="65" charset="-120"/>
              </a:rPr>
              <a:t>日台灣民主</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國宣告成立，推台灣巡撫唐景崧為總統</a:t>
            </a:r>
            <a:r>
              <a:rPr lang="zh-TW" altLang="zh-TW" sz="2000" dirty="0">
                <a:latin typeface="標楷體" panose="03000509000000000000" pitchFamily="65" charset="-120"/>
                <a:ea typeface="標楷體" panose="03000509000000000000" pitchFamily="65" charset="-120"/>
              </a:rPr>
              <a:t>、丘逢甲為副總統兼</a:t>
            </a:r>
            <a:r>
              <a:rPr lang="zh-TW" altLang="en-US" sz="2000" dirty="0">
                <a:latin typeface="標楷體" panose="03000509000000000000" pitchFamily="65" charset="-120"/>
                <a:ea typeface="標楷體" panose="03000509000000000000" pitchFamily="65" charset="-120"/>
              </a:rPr>
              <a:t>義勇</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統領</a:t>
            </a:r>
            <a:r>
              <a:rPr lang="zh-TW" altLang="en-US" sz="2000" dirty="0">
                <a:solidFill>
                  <a:srgbClr val="002060"/>
                </a:solidFill>
                <a:latin typeface="標楷體" panose="03000509000000000000" pitchFamily="65" charset="-120"/>
                <a:ea typeface="標楷體" panose="03000509000000000000" pitchFamily="65" charset="-120"/>
              </a:rPr>
              <a:t>（全台團練使）</a:t>
            </a:r>
            <a:r>
              <a:rPr lang="zh-TW" altLang="zh-TW" sz="2000" dirty="0">
                <a:latin typeface="標楷體" panose="03000509000000000000" pitchFamily="65" charset="-120"/>
                <a:ea typeface="標楷體" panose="03000509000000000000" pitchFamily="65" charset="-120"/>
              </a:rPr>
              <a:t>、俞明震任內務部長、李秉瑞任國防部長、</a:t>
            </a:r>
            <a:endParaRPr lang="en-US" altLang="zh-TW" sz="2000" dirty="0">
              <a:latin typeface="標楷體" panose="03000509000000000000" pitchFamily="65" charset="-120"/>
              <a:ea typeface="標楷體" panose="03000509000000000000" pitchFamily="65" charset="-120"/>
            </a:endParaRPr>
          </a:p>
          <a:p>
            <a:r>
              <a:rPr lang="zh-TW" altLang="zh-TW" sz="2000" dirty="0">
                <a:latin typeface="標楷體" panose="03000509000000000000" pitchFamily="65" charset="-120"/>
                <a:ea typeface="標楷體" panose="03000509000000000000" pitchFamily="65" charset="-120"/>
              </a:rPr>
              <a:t>劉永福任南部守備大將、國會議長則推林維源擔任（</a:t>
            </a:r>
            <a:r>
              <a:rPr lang="zh-TW" altLang="zh-TW" sz="2000" dirty="0">
                <a:solidFill>
                  <a:srgbClr val="002060"/>
                </a:solidFill>
                <a:latin typeface="標楷體" panose="03000509000000000000" pitchFamily="65" charset="-120"/>
                <a:ea typeface="標楷體" panose="03000509000000000000" pitchFamily="65" charset="-120"/>
              </a:rPr>
              <a:t>不過他</a:t>
            </a:r>
            <a:r>
              <a:rPr lang="zh-TW" altLang="zh-TW" sz="2000" dirty="0" smtClean="0">
                <a:solidFill>
                  <a:srgbClr val="002060"/>
                </a:solidFill>
                <a:latin typeface="標楷體" panose="03000509000000000000" pitchFamily="65" charset="-120"/>
                <a:ea typeface="標楷體" panose="03000509000000000000" pitchFamily="65" charset="-120"/>
              </a:rPr>
              <a:t>沒有</a:t>
            </a:r>
            <a:endParaRPr lang="en-US" altLang="zh-TW" sz="2000" dirty="0" smtClean="0">
              <a:solidFill>
                <a:srgbClr val="002060"/>
              </a:solidFill>
              <a:latin typeface="標楷體" panose="03000509000000000000" pitchFamily="65" charset="-120"/>
              <a:ea typeface="標楷體" panose="03000509000000000000" pitchFamily="65" charset="-120"/>
            </a:endParaRPr>
          </a:p>
          <a:p>
            <a:r>
              <a:rPr lang="zh-TW" altLang="zh-TW" sz="2000" dirty="0" smtClean="0">
                <a:solidFill>
                  <a:srgbClr val="002060"/>
                </a:solidFill>
                <a:latin typeface="標楷體" panose="03000509000000000000" pitchFamily="65" charset="-120"/>
                <a:ea typeface="標楷體" panose="03000509000000000000" pitchFamily="65" charset="-120"/>
              </a:rPr>
              <a:t>就</a:t>
            </a:r>
            <a:r>
              <a:rPr lang="zh-TW" altLang="zh-TW" sz="2000" dirty="0">
                <a:solidFill>
                  <a:srgbClr val="002060"/>
                </a:solidFill>
                <a:latin typeface="標楷體" panose="03000509000000000000" pitchFamily="65" charset="-120"/>
                <a:ea typeface="標楷體" panose="03000509000000000000" pitchFamily="65" charset="-120"/>
              </a:rPr>
              <a:t>任便潛行回大陸）</a:t>
            </a:r>
            <a:r>
              <a:rPr lang="zh-TW" altLang="zh-TW" sz="2000" dirty="0">
                <a:latin typeface="標楷體" panose="03000509000000000000" pitchFamily="65" charset="-120"/>
                <a:ea typeface="標楷體" panose="03000509000000000000" pitchFamily="65" charset="-120"/>
              </a:rPr>
              <a:t>。</a:t>
            </a:r>
          </a:p>
          <a:p>
            <a:endParaRPr lang="en-US" altLang="zh-TW" sz="2000" dirty="0">
              <a:latin typeface="標楷體" panose="03000509000000000000" pitchFamily="65" charset="-120"/>
              <a:ea typeface="標楷體" panose="03000509000000000000" pitchFamily="65" charset="-120"/>
            </a:endParaRPr>
          </a:p>
          <a:p>
            <a:r>
              <a:rPr lang="zh-TW" altLang="zh-TW" sz="2000" spc="100" dirty="0">
                <a:latin typeface="標楷體" panose="03000509000000000000" pitchFamily="65" charset="-120"/>
                <a:ea typeface="標楷體" panose="03000509000000000000" pitchFamily="65" charset="-120"/>
                <a:cs typeface="Times New Roman" panose="02020603050405020304" pitchFamily="18" charset="0"/>
              </a:rPr>
              <a:t>「台灣民主國」基本上雖有獨立建國之名，卻無獨立建國之實</a:t>
            </a:r>
            <a:r>
              <a:rPr lang="zh-TW" altLang="en-US" sz="2000" spc="100" dirty="0">
                <a:latin typeface="標楷體" panose="03000509000000000000" pitchFamily="65" charset="-120"/>
                <a:ea typeface="標楷體" panose="03000509000000000000" pitchFamily="65" charset="-120"/>
                <a:cs typeface="Times New Roman" panose="02020603050405020304" pitchFamily="18" charset="0"/>
              </a:rPr>
              <a:t>！</a:t>
            </a:r>
            <a:r>
              <a:rPr lang="zh-TW" altLang="zh-TW" sz="2000" spc="100" dirty="0">
                <a:latin typeface="標楷體" panose="03000509000000000000" pitchFamily="65" charset="-120"/>
                <a:ea typeface="標楷體" panose="03000509000000000000" pitchFamily="65" charset="-120"/>
                <a:cs typeface="Times New Roman" panose="02020603050405020304" pitchFamily="18" charset="0"/>
              </a:rPr>
              <a:t>例如民主國的年號被定為「永清」，表示雖然是獨立建國，但仍將「永遠服膺於大清國之下」</a:t>
            </a:r>
            <a:r>
              <a:rPr lang="zh-TW" altLang="en-US" sz="2000" spc="100" dirty="0">
                <a:latin typeface="標楷體" panose="03000509000000000000" pitchFamily="65" charset="-120"/>
                <a:ea typeface="標楷體" panose="03000509000000000000" pitchFamily="65" charset="-120"/>
                <a:cs typeface="Times New Roman" panose="02020603050405020304" pitchFamily="18" charset="0"/>
              </a:rPr>
              <a:t>，表明</a:t>
            </a:r>
            <a:r>
              <a:rPr lang="zh-TW" altLang="en-US" sz="2000" dirty="0">
                <a:latin typeface="標楷體" panose="03000509000000000000" pitchFamily="65" charset="-120"/>
                <a:ea typeface="標楷體" panose="03000509000000000000" pitchFamily="65" charset="-120"/>
              </a:rPr>
              <a:t>是大清國的藩屬國；</a:t>
            </a:r>
            <a:r>
              <a:rPr lang="zh-TW" altLang="zh-TW" sz="2000" dirty="0">
                <a:latin typeface="標楷體" panose="03000509000000000000" pitchFamily="65" charset="-120"/>
                <a:ea typeface="標楷體" panose="03000509000000000000" pitchFamily="65" charset="-120"/>
              </a:rPr>
              <a:t>；唐景崧在民主國的總統就職典禮上，讓紳民對他行以</a:t>
            </a:r>
            <a:r>
              <a:rPr lang="zh-TW" altLang="zh-TW" sz="2000" b="1" dirty="0">
                <a:solidFill>
                  <a:srgbClr val="7030A0"/>
                </a:solidFill>
                <a:latin typeface="標楷體" panose="03000509000000000000" pitchFamily="65" charset="-120"/>
                <a:ea typeface="標楷體" panose="03000509000000000000" pitchFamily="65" charset="-120"/>
              </a:rPr>
              <a:t>「兩跪六叩」</a:t>
            </a:r>
            <a:r>
              <a:rPr lang="zh-TW" altLang="zh-TW" sz="2000" dirty="0">
                <a:latin typeface="標楷體" panose="03000509000000000000" pitchFamily="65" charset="-120"/>
                <a:ea typeface="標楷體" panose="03000509000000000000" pitchFamily="65" charset="-120"/>
              </a:rPr>
              <a:t>的封建朝儀，以有別於對清國皇帝的</a:t>
            </a:r>
            <a:r>
              <a:rPr lang="zh-TW" altLang="zh-TW" sz="2000" b="1" dirty="0">
                <a:solidFill>
                  <a:srgbClr val="7030A0"/>
                </a:solidFill>
                <a:latin typeface="標楷體" panose="03000509000000000000" pitchFamily="65" charset="-120"/>
                <a:ea typeface="標楷體" panose="03000509000000000000" pitchFamily="65" charset="-120"/>
              </a:rPr>
              <a:t>「三跪九叩」</a:t>
            </a:r>
            <a:r>
              <a:rPr lang="zh-TW" altLang="zh-TW" sz="2000" dirty="0">
                <a:latin typeface="標楷體" panose="03000509000000000000" pitchFamily="65" charset="-120"/>
                <a:ea typeface="標楷體" panose="03000509000000000000" pitchFamily="65" charset="-120"/>
              </a:rPr>
              <a:t>禮。這一切在在顯示出，一群毫無民主概念的人，試圖以「民主獨立建國」的名義，作為阻止日本接收、統治此地的手段。</a:t>
            </a:r>
            <a:r>
              <a:rPr lang="zh-TW" altLang="en-US" sz="2000" dirty="0">
                <a:latin typeface="標楷體" panose="03000509000000000000" pitchFamily="65" charset="-120"/>
                <a:ea typeface="標楷體" panose="03000509000000000000" pitchFamily="65" charset="-120"/>
              </a:rPr>
              <a:t/>
            </a:r>
            <a:br>
              <a:rPr lang="zh-TW" altLang="en-US" sz="2000" dirty="0">
                <a:latin typeface="標楷體" panose="03000509000000000000" pitchFamily="65" charset="-120"/>
                <a:ea typeface="標楷體" panose="03000509000000000000" pitchFamily="65" charset="-120"/>
              </a:rPr>
            </a:br>
            <a:endParaRPr lang="zh-TW" altLang="en-US" sz="2000" dirty="0">
              <a:solidFill>
                <a:srgbClr val="002060"/>
              </a:solidFill>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xmlns="" id="{41E0AA5B-8810-4088-91D5-7ED7033D04E8}"/>
              </a:ext>
            </a:extLst>
          </p:cNvPr>
          <p:cNvPicPr>
            <a:picLocks noChangeAspect="1"/>
          </p:cNvPicPr>
          <p:nvPr/>
        </p:nvPicPr>
        <p:blipFill>
          <a:blip r:embed="rId2"/>
          <a:stretch>
            <a:fillRect/>
          </a:stretch>
        </p:blipFill>
        <p:spPr>
          <a:xfrm>
            <a:off x="8184714" y="0"/>
            <a:ext cx="4004111" cy="3429000"/>
          </a:xfrm>
          <a:prstGeom prst="rect">
            <a:avLst/>
          </a:prstGeom>
        </p:spPr>
      </p:pic>
      <p:sp>
        <p:nvSpPr>
          <p:cNvPr id="6" name="矩形 5">
            <a:extLst>
              <a:ext uri="{FF2B5EF4-FFF2-40B4-BE49-F238E27FC236}">
                <a16:creationId xmlns:a16="http://schemas.microsoft.com/office/drawing/2014/main" xmlns="" id="{5D2EE062-8B85-4996-B5C0-8AB56A4F65D1}"/>
              </a:ext>
            </a:extLst>
          </p:cNvPr>
          <p:cNvSpPr/>
          <p:nvPr/>
        </p:nvSpPr>
        <p:spPr>
          <a:xfrm>
            <a:off x="8951932" y="3638128"/>
            <a:ext cx="2937713" cy="830997"/>
          </a:xfrm>
          <a:prstGeom prst="rect">
            <a:avLst/>
          </a:prstGeom>
        </p:spPr>
        <p:txBody>
          <a:bodyPr wrap="square">
            <a:spAutoFit/>
          </a:bodyPr>
          <a:lstStyle/>
          <a:p>
            <a:r>
              <a:rPr lang="en-US" altLang="zh-TW" sz="1600" spc="300" dirty="0">
                <a:solidFill>
                  <a:srgbClr val="7030A0"/>
                </a:solidFill>
                <a:latin typeface="微軟正黑體" panose="020B0604030504040204" pitchFamily="34" charset="-120"/>
                <a:ea typeface="微軟正黑體" panose="020B0604030504040204" pitchFamily="34" charset="-120"/>
              </a:rPr>
              <a:t>1895</a:t>
            </a:r>
            <a:r>
              <a:rPr lang="zh-TW" altLang="en-US" sz="1600" spc="300" dirty="0">
                <a:solidFill>
                  <a:srgbClr val="7030A0"/>
                </a:solidFill>
                <a:latin typeface="微軟正黑體" panose="020B0604030504040204" pitchFamily="34" charset="-120"/>
                <a:ea typeface="微軟正黑體" panose="020B0604030504040204" pitchFamily="34" charset="-120"/>
              </a:rPr>
              <a:t>年</a:t>
            </a:r>
            <a:r>
              <a:rPr lang="en-US" altLang="zh-TW" sz="1600" spc="300" dirty="0">
                <a:solidFill>
                  <a:srgbClr val="7030A0"/>
                </a:solidFill>
                <a:latin typeface="微軟正黑體" panose="020B0604030504040204" pitchFamily="34" charset="-120"/>
                <a:ea typeface="微軟正黑體" panose="020B0604030504040204" pitchFamily="34" charset="-120"/>
              </a:rPr>
              <a:t>5</a:t>
            </a:r>
            <a:r>
              <a:rPr lang="zh-TW" altLang="en-US" sz="1600" spc="300" dirty="0">
                <a:solidFill>
                  <a:srgbClr val="7030A0"/>
                </a:solidFill>
                <a:latin typeface="微軟正黑體" panose="020B0604030504040204" pitchFamily="34" charset="-120"/>
                <a:ea typeface="微軟正黑體" panose="020B0604030504040204" pitchFamily="34" charset="-120"/>
              </a:rPr>
              <a:t>月</a:t>
            </a:r>
            <a:r>
              <a:rPr lang="en-US" altLang="zh-TW" sz="1600" spc="300" dirty="0">
                <a:solidFill>
                  <a:srgbClr val="7030A0"/>
                </a:solidFill>
                <a:latin typeface="微軟正黑體" panose="020B0604030504040204" pitchFamily="34" charset="-120"/>
                <a:ea typeface="微軟正黑體" panose="020B0604030504040204" pitchFamily="34" charset="-120"/>
              </a:rPr>
              <a:t>25</a:t>
            </a:r>
            <a:r>
              <a:rPr lang="zh-TW" altLang="en-US" sz="1600" spc="300" dirty="0">
                <a:solidFill>
                  <a:srgbClr val="7030A0"/>
                </a:solidFill>
                <a:latin typeface="微軟正黑體" panose="020B0604030504040204" pitchFamily="34" charset="-120"/>
                <a:ea typeface="微軟正黑體" panose="020B0604030504040204" pitchFamily="34" charset="-120"/>
              </a:rPr>
              <a:t>日台灣民主國</a:t>
            </a:r>
            <a:r>
              <a:rPr lang="zh-TW" altLang="en-US" sz="1600" spc="300" dirty="0" smtClean="0">
                <a:solidFill>
                  <a:srgbClr val="7030A0"/>
                </a:solidFill>
                <a:latin typeface="微軟正黑體" panose="020B0604030504040204" pitchFamily="34" charset="-120"/>
                <a:ea typeface="微軟正黑體" panose="020B0604030504040204" pitchFamily="34" charset="-120"/>
              </a:rPr>
              <a:t>於台北</a:t>
            </a:r>
            <a:r>
              <a:rPr lang="zh-TW" altLang="en-US" sz="1600" spc="300" dirty="0">
                <a:solidFill>
                  <a:srgbClr val="7030A0"/>
                </a:solidFill>
                <a:latin typeface="微軟正黑體" panose="020B0604030504040204" pitchFamily="34" charset="-120"/>
                <a:ea typeface="微軟正黑體" panose="020B0604030504040204" pitchFamily="34" charset="-120"/>
              </a:rPr>
              <a:t>成立，儀式地點在原清國臺灣巡撫衙門。</a:t>
            </a:r>
            <a:endParaRPr lang="zh-TW" altLang="en-US" sz="1600" spc="300" dirty="0">
              <a:solidFill>
                <a:srgbClr val="7030A0"/>
              </a:solidFill>
            </a:endParaRPr>
          </a:p>
        </p:txBody>
      </p:sp>
    </p:spTree>
    <p:extLst>
      <p:ext uri="{BB962C8B-B14F-4D97-AF65-F5344CB8AC3E}">
        <p14:creationId xmlns:p14="http://schemas.microsoft.com/office/powerpoint/2010/main" xmlns="" val="31429160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0998CCCE-F193-405A-B9F0-D54687ADBF08}"/>
              </a:ext>
            </a:extLst>
          </p:cNvPr>
          <p:cNvSpPr>
            <a:spLocks noGrp="1"/>
          </p:cNvSpPr>
          <p:nvPr>
            <p:ph type="title"/>
          </p:nvPr>
        </p:nvSpPr>
        <p:spPr>
          <a:xfrm>
            <a:off x="3386442" y="505606"/>
            <a:ext cx="7469090" cy="1325562"/>
          </a:xfrm>
        </p:spPr>
        <p:txBody>
          <a:bodyPr/>
          <a:lstStyle/>
          <a:p>
            <a:r>
              <a:rPr lang="zh-TW" altLang="en-US" b="1" dirty="0"/>
              <a:t>藍地</a:t>
            </a:r>
            <a:r>
              <a:rPr lang="zh-TW" altLang="en-US" b="1" dirty="0">
                <a:solidFill>
                  <a:schemeClr val="accent2">
                    <a:lumMod val="75000"/>
                  </a:schemeClr>
                </a:solidFill>
              </a:rPr>
              <a:t>黃虎</a:t>
            </a:r>
            <a:r>
              <a:rPr lang="zh-TW" altLang="en-US" b="1" dirty="0"/>
              <a:t>旗代表什麼含意？</a:t>
            </a:r>
          </a:p>
        </p:txBody>
      </p:sp>
      <p:sp>
        <p:nvSpPr>
          <p:cNvPr id="3" name="內容版面配置區 2">
            <a:extLst>
              <a:ext uri="{FF2B5EF4-FFF2-40B4-BE49-F238E27FC236}">
                <a16:creationId xmlns:a16="http://schemas.microsoft.com/office/drawing/2014/main" xmlns="" id="{D13481BA-483B-4EC5-81D1-F8C1DAECF1DD}"/>
              </a:ext>
            </a:extLst>
          </p:cNvPr>
          <p:cNvSpPr>
            <a:spLocks noGrp="1"/>
          </p:cNvSpPr>
          <p:nvPr>
            <p:ph idx="1"/>
          </p:nvPr>
        </p:nvSpPr>
        <p:spPr>
          <a:xfrm>
            <a:off x="665124" y="2928934"/>
            <a:ext cx="9572692" cy="3423460"/>
          </a:xfrm>
        </p:spPr>
        <p:txBody>
          <a:bodyPr anchor="ctr">
            <a:normAutofit fontScale="92500"/>
          </a:bodyPr>
          <a:lstStyle/>
          <a:p>
            <a:pPr marL="45720" indent="0" algn="just">
              <a:buNone/>
            </a:pPr>
            <a:r>
              <a:rPr lang="zh-TW" altLang="en-US" sz="2200" b="1" spc="300" dirty="0"/>
              <a:t>台灣民主國的藍地黃虎旗含意，</a:t>
            </a:r>
            <a:r>
              <a:rPr lang="zh-TW" altLang="zh-TW" sz="2200" b="1" spc="300" dirty="0">
                <a:solidFill>
                  <a:srgbClr val="FF0000"/>
                </a:solidFill>
              </a:rPr>
              <a:t>因為清國使用的是龍旗</a:t>
            </a:r>
            <a:r>
              <a:rPr lang="zh-TW" altLang="zh-TW" sz="2200" spc="300" dirty="0"/>
              <a:t>，</a:t>
            </a:r>
            <a:r>
              <a:rPr lang="zh-TW" altLang="en-US" sz="2200" b="1" spc="300" dirty="0"/>
              <a:t>虎代表台灣，龍在天，虎在地；藍色代表八旗中的藍旗居南方，以示尊卑；虎首向內，尾高首低，以示臣服於清。</a:t>
            </a:r>
            <a:r>
              <a:rPr lang="zh-TW" altLang="zh-TW" sz="2200" b="1" spc="300" dirty="0">
                <a:solidFill>
                  <a:schemeClr val="accent5">
                    <a:lumMod val="75000"/>
                  </a:schemeClr>
                </a:solidFill>
              </a:rPr>
              <a:t>一則表示不敢冒犯龍威、二則強調清國與民主國之間「龍兄虎弟」的特殊情誼</a:t>
            </a:r>
            <a:r>
              <a:rPr lang="zh-TW" altLang="en-US" sz="2200" b="1" spc="300" dirty="0">
                <a:solidFill>
                  <a:schemeClr val="accent5">
                    <a:lumMod val="75000"/>
                  </a:schemeClr>
                </a:solidFill>
              </a:rPr>
              <a:t>。</a:t>
            </a:r>
            <a:endParaRPr lang="en-US" altLang="zh-TW" sz="2200" b="1" spc="300" dirty="0">
              <a:solidFill>
                <a:schemeClr val="accent5">
                  <a:lumMod val="75000"/>
                </a:schemeClr>
              </a:solidFill>
            </a:endParaRPr>
          </a:p>
          <a:p>
            <a:pPr marL="45720" indent="0" algn="just">
              <a:buNone/>
            </a:pPr>
            <a:r>
              <a:rPr lang="zh-TW" altLang="en-US" sz="2200" b="1" spc="300" smtClean="0"/>
              <a:t>並不是</a:t>
            </a:r>
            <a:r>
              <a:rPr lang="zh-TW" altLang="en-US" sz="2200" b="1" spc="300" dirty="0"/>
              <a:t>想與中國大陸分裂，剛好相反是不願被迫與中國大陸分離，不願</a:t>
            </a:r>
            <a:r>
              <a:rPr lang="zh-TW" altLang="en-US" sz="2200" b="1" spc="300"/>
              <a:t>被</a:t>
            </a:r>
            <a:r>
              <a:rPr lang="zh-TW" altLang="en-US" sz="2200" b="1" spc="300" smtClean="0"/>
              <a:t>日本人統治</a:t>
            </a:r>
            <a:r>
              <a:rPr lang="zh-TW" altLang="en-US" sz="2200" b="1" spc="300" dirty="0"/>
              <a:t>，是為</a:t>
            </a:r>
            <a:r>
              <a:rPr lang="zh-TW" altLang="en-US" sz="2200" b="1" spc="300"/>
              <a:t>反抗</a:t>
            </a:r>
            <a:r>
              <a:rPr lang="zh-TW" altLang="en-US" sz="2200" b="1" spc="300" smtClean="0"/>
              <a:t>日本人占領</a:t>
            </a:r>
            <a:r>
              <a:rPr lang="zh-TW" altLang="en-US" sz="2200" b="1" spc="300" dirty="0"/>
              <a:t>台灣的民族自覺運動。</a:t>
            </a:r>
            <a:r>
              <a:rPr lang="zh-TW" altLang="en-US" sz="2200" spc="300" dirty="0"/>
              <a:t/>
            </a:r>
            <a:br>
              <a:rPr lang="zh-TW" altLang="en-US" sz="2200" spc="300" dirty="0"/>
            </a:br>
            <a:endParaRPr lang="en-US" altLang="zh-TW" sz="2200" spc="300" dirty="0"/>
          </a:p>
          <a:p>
            <a:pPr marL="45720" indent="0" algn="just">
              <a:buNone/>
            </a:pPr>
            <a:r>
              <a:rPr lang="zh-TW" altLang="en-US" b="1" spc="300" dirty="0">
                <a:solidFill>
                  <a:srgbClr val="C00000"/>
                </a:solidFill>
                <a:latin typeface="標楷體" panose="03000509000000000000" pitchFamily="65" charset="-120"/>
                <a:ea typeface="標楷體" panose="03000509000000000000" pitchFamily="65" charset="-120"/>
              </a:rPr>
              <a:t>在清代末年亡國滅種的關鍵時刻，有志之士面對列強入侵，對君主立憲抱著強烈的期望，希望能夠振發圖強，所以</a:t>
            </a:r>
            <a:r>
              <a:rPr lang="en-US" altLang="zh-TW" b="1" spc="300" dirty="0">
                <a:solidFill>
                  <a:srgbClr val="C00000"/>
                </a:solidFill>
                <a:latin typeface="標楷體" panose="03000509000000000000" pitchFamily="65" charset="-120"/>
                <a:ea typeface="標楷體" panose="03000509000000000000" pitchFamily="65" charset="-120"/>
              </a:rPr>
              <a:t>1895</a:t>
            </a:r>
            <a:r>
              <a:rPr lang="zh-TW" altLang="en-US" b="1" spc="300" dirty="0">
                <a:solidFill>
                  <a:srgbClr val="C00000"/>
                </a:solidFill>
                <a:latin typeface="標楷體" panose="03000509000000000000" pitchFamily="65" charset="-120"/>
                <a:ea typeface="標楷體" panose="03000509000000000000" pitchFamily="65" charset="-120"/>
              </a:rPr>
              <a:t>年台灣的知識份子有建立「共和民主」體制，基本上是大逆不道</a:t>
            </a:r>
            <a:r>
              <a:rPr lang="zh-TW" altLang="en-US" b="1" spc="300" dirty="0" smtClean="0">
                <a:solidFill>
                  <a:srgbClr val="C00000"/>
                </a:solidFill>
                <a:latin typeface="標楷體" panose="03000509000000000000" pitchFamily="65" charset="-120"/>
                <a:ea typeface="標楷體" panose="03000509000000000000" pitchFamily="65" charset="-120"/>
              </a:rPr>
              <a:t>！也太超前！</a:t>
            </a:r>
            <a:endParaRPr lang="zh-TW" altLang="en-US" spc="300" dirty="0">
              <a:latin typeface="標楷體" panose="03000509000000000000" pitchFamily="65" charset="-120"/>
              <a:ea typeface="標楷體" panose="03000509000000000000" pitchFamily="65" charset="-120"/>
            </a:endParaRPr>
          </a:p>
        </p:txBody>
      </p:sp>
      <p:pic>
        <p:nvPicPr>
          <p:cNvPr id="4" name="圖片 3">
            <a:extLst>
              <a:ext uri="{FF2B5EF4-FFF2-40B4-BE49-F238E27FC236}">
                <a16:creationId xmlns:a16="http://schemas.microsoft.com/office/drawing/2014/main" xmlns="" id="{420095A5-5A3D-4D20-BD56-4E9EEF9C15EF}"/>
              </a:ext>
            </a:extLst>
          </p:cNvPr>
          <p:cNvPicPr>
            <a:picLocks noChangeAspect="1"/>
          </p:cNvPicPr>
          <p:nvPr/>
        </p:nvPicPr>
        <p:blipFill>
          <a:blip r:embed="rId2"/>
          <a:stretch>
            <a:fillRect/>
          </a:stretch>
        </p:blipFill>
        <p:spPr>
          <a:xfrm>
            <a:off x="165058" y="142852"/>
            <a:ext cx="3096344" cy="2659759"/>
          </a:xfrm>
          <a:prstGeom prst="rect">
            <a:avLst/>
          </a:prstGeom>
        </p:spPr>
      </p:pic>
    </p:spTree>
    <p:extLst>
      <p:ext uri="{BB962C8B-B14F-4D97-AF65-F5344CB8AC3E}">
        <p14:creationId xmlns:p14="http://schemas.microsoft.com/office/powerpoint/2010/main" xmlns="" val="408452863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3FCD4980-4770-43B8-B12C-2ECA83491B53}"/>
              </a:ext>
            </a:extLst>
          </p:cNvPr>
          <p:cNvSpPr>
            <a:spLocks noGrp="1"/>
          </p:cNvSpPr>
          <p:nvPr>
            <p:ph type="title"/>
          </p:nvPr>
        </p:nvSpPr>
        <p:spPr>
          <a:xfrm>
            <a:off x="1522380" y="0"/>
            <a:ext cx="9753600" cy="1142984"/>
          </a:xfrm>
        </p:spPr>
        <p:txBody>
          <a:bodyPr>
            <a:normAutofit/>
          </a:bodyPr>
          <a:lstStyle/>
          <a:p>
            <a:r>
              <a:rPr lang="zh-TW" altLang="en-US" sz="3200" b="1" dirty="0">
                <a:solidFill>
                  <a:srgbClr val="FF0000"/>
                </a:solidFill>
              </a:rPr>
              <a:t>從另一角度看甲午戰爭和乙未戰爭的貢獻</a:t>
            </a:r>
            <a:endParaRPr lang="zh-TW" altLang="en-US" sz="3200" dirty="0"/>
          </a:p>
        </p:txBody>
      </p:sp>
      <p:sp>
        <p:nvSpPr>
          <p:cNvPr id="4" name="矩形 3">
            <a:extLst>
              <a:ext uri="{FF2B5EF4-FFF2-40B4-BE49-F238E27FC236}">
                <a16:creationId xmlns:a16="http://schemas.microsoft.com/office/drawing/2014/main" xmlns="" id="{C645B514-CE7D-4FBC-ACD5-83C24C36AACF}"/>
              </a:ext>
            </a:extLst>
          </p:cNvPr>
          <p:cNvSpPr/>
          <p:nvPr/>
        </p:nvSpPr>
        <p:spPr>
          <a:xfrm>
            <a:off x="1308066" y="1214422"/>
            <a:ext cx="9989366" cy="6709529"/>
          </a:xfrm>
          <a:prstGeom prst="rect">
            <a:avLst/>
          </a:prstGeom>
        </p:spPr>
        <p:txBody>
          <a:bodyPr wrap="square" anchor="b">
            <a:spAutoFit/>
          </a:bodyPr>
          <a:lstStyle/>
          <a:p>
            <a:r>
              <a:rPr lang="zh-TW" altLang="en-US" sz="2000" b="1" spc="300" dirty="0">
                <a:solidFill>
                  <a:srgbClr val="7030A0"/>
                </a:solidFill>
                <a:latin typeface="ＤＦ明朝体W5" pitchFamily="49" charset="-128"/>
                <a:ea typeface="ＤＦ明朝体W5" pitchFamily="49" charset="-128"/>
                <a:cs typeface="Times New Roman" panose="02020603050405020304" pitchFamily="18" charset="0"/>
              </a:rPr>
              <a:t>俗語說：「</a:t>
            </a:r>
            <a:r>
              <a:rPr lang="zh-TW" altLang="zh-TW" sz="2000" b="1" spc="300" dirty="0">
                <a:solidFill>
                  <a:srgbClr val="7030A0"/>
                </a:solidFill>
                <a:latin typeface="ＤＦ明朝体W5" pitchFamily="49" charset="-128"/>
                <a:ea typeface="ＤＦ明朝体W5" pitchFamily="49" charset="-128"/>
                <a:cs typeface="Times New Roman" panose="02020603050405020304" pitchFamily="18" charset="0"/>
              </a:rPr>
              <a:t>破而後立</a:t>
            </a:r>
            <a:r>
              <a:rPr lang="zh-TW" altLang="en-US" sz="2000" b="1" spc="300" dirty="0">
                <a:solidFill>
                  <a:srgbClr val="7030A0"/>
                </a:solidFill>
                <a:latin typeface="ＤＦ明朝体W5" pitchFamily="49" charset="-128"/>
                <a:ea typeface="ＤＦ明朝体W5" pitchFamily="49" charset="-128"/>
                <a:cs typeface="Times New Roman" panose="02020603050405020304" pitchFamily="18" charset="0"/>
              </a:rPr>
              <a:t>」</a:t>
            </a:r>
            <a:r>
              <a:rPr lang="zh-TW" altLang="zh-TW" sz="2000" b="1" spc="300" dirty="0">
                <a:solidFill>
                  <a:srgbClr val="7030A0"/>
                </a:solidFill>
                <a:latin typeface="ＤＦ明朝体W5" pitchFamily="49" charset="-128"/>
                <a:ea typeface="ＤＦ明朝体W5" pitchFamily="49" charset="-128"/>
                <a:cs typeface="Times New Roman" panose="02020603050405020304" pitchFamily="18" charset="0"/>
              </a:rPr>
              <a:t>，</a:t>
            </a:r>
            <a:r>
              <a:rPr lang="zh-TW" altLang="en-US" sz="2000" b="1" spc="300" dirty="0">
                <a:solidFill>
                  <a:srgbClr val="7030A0"/>
                </a:solidFill>
                <a:latin typeface="ＤＦ明朝体W5" pitchFamily="49" charset="-128"/>
                <a:ea typeface="ＤＦ明朝体W5" pitchFamily="49" charset="-128"/>
                <a:cs typeface="Times New Roman" panose="02020603050405020304" pitchFamily="18" charset="0"/>
              </a:rPr>
              <a:t>原本是</a:t>
            </a:r>
            <a:r>
              <a:rPr lang="zh-TW" altLang="zh-TW" sz="2000" b="1" spc="300" dirty="0">
                <a:solidFill>
                  <a:srgbClr val="7030A0"/>
                </a:solidFill>
                <a:latin typeface="ＤＦ明朝体W5" pitchFamily="49" charset="-128"/>
                <a:ea typeface="ＤＦ明朝体W5" pitchFamily="49" charset="-128"/>
                <a:cs typeface="Times New Roman" panose="02020603050405020304" pitchFamily="18" charset="0"/>
              </a:rPr>
              <a:t>指打破原有的規則</a:t>
            </a:r>
            <a:r>
              <a:rPr lang="zh-TW" altLang="en-US" sz="2000" b="1" spc="300" dirty="0">
                <a:solidFill>
                  <a:srgbClr val="7030A0"/>
                </a:solidFill>
                <a:latin typeface="ＤＦ明朝体W5" pitchFamily="49" charset="-128"/>
                <a:ea typeface="ＤＦ明朝体W5" pitchFamily="49" charset="-128"/>
                <a:cs typeface="Times New Roman" panose="02020603050405020304" pitchFamily="18" charset="0"/>
              </a:rPr>
              <a:t>，</a:t>
            </a:r>
            <a:r>
              <a:rPr lang="zh-TW" altLang="zh-TW" sz="2000" b="1" spc="300" dirty="0">
                <a:solidFill>
                  <a:srgbClr val="7030A0"/>
                </a:solidFill>
                <a:latin typeface="ＤＦ明朝体W5" pitchFamily="49" charset="-128"/>
                <a:ea typeface="ＤＦ明朝体W5" pitchFamily="49" charset="-128"/>
                <a:cs typeface="Times New Roman" panose="02020603050405020304" pitchFamily="18" charset="0"/>
              </a:rPr>
              <a:t>才能創建新的</a:t>
            </a:r>
            <a:r>
              <a:rPr lang="zh-TW" altLang="zh-TW" sz="2000" b="1" spc="300" dirty="0" smtClean="0">
                <a:solidFill>
                  <a:srgbClr val="7030A0"/>
                </a:solidFill>
                <a:latin typeface="ＤＦ明朝体W5" pitchFamily="49" charset="-128"/>
                <a:ea typeface="ＤＦ明朝体W5" pitchFamily="49" charset="-128"/>
                <a:cs typeface="Times New Roman" panose="02020603050405020304" pitchFamily="18" charset="0"/>
              </a:rPr>
              <a:t>法則</a:t>
            </a:r>
            <a:r>
              <a:rPr lang="zh-TW" altLang="en-US" sz="2000" b="1" spc="300" dirty="0" smtClean="0">
                <a:solidFill>
                  <a:srgbClr val="7030A0"/>
                </a:solidFill>
                <a:latin typeface="ＤＦ明朝体W5" pitchFamily="49" charset="-128"/>
                <a:ea typeface="ＤＦ明朝体W5" pitchFamily="49" charset="-128"/>
                <a:cs typeface="Times New Roman" panose="02020603050405020304" pitchFamily="18" charset="0"/>
              </a:rPr>
              <a:t>；</a:t>
            </a:r>
            <a:endParaRPr lang="en-US" altLang="zh-TW" sz="2000" b="1" spc="300" dirty="0" smtClean="0">
              <a:solidFill>
                <a:srgbClr val="7030A0"/>
              </a:solidFill>
              <a:latin typeface="ＤＦ明朝体W5" pitchFamily="49" charset="-128"/>
              <a:ea typeface="ＤＦ明朝体W5" pitchFamily="49" charset="-128"/>
              <a:cs typeface="Times New Roman" panose="02020603050405020304" pitchFamily="18" charset="0"/>
            </a:endParaRPr>
          </a:p>
          <a:p>
            <a:endParaRPr lang="en-US" altLang="zh-TW" sz="2000" b="1" spc="300" dirty="0" smtClean="0">
              <a:solidFill>
                <a:srgbClr val="7030A0"/>
              </a:solidFill>
              <a:latin typeface="ＤＦ明朝体W5" pitchFamily="49" charset="-128"/>
              <a:ea typeface="ＤＦ明朝体W5" pitchFamily="49" charset="-128"/>
              <a:cs typeface="Times New Roman" panose="02020603050405020304" pitchFamily="18" charset="0"/>
            </a:endParaRPr>
          </a:p>
          <a:p>
            <a:r>
              <a:rPr lang="zh-TW" altLang="en-US" sz="2000" b="1" spc="300" dirty="0" smtClean="0">
                <a:solidFill>
                  <a:srgbClr val="7030A0"/>
                </a:solidFill>
                <a:latin typeface="ＤＦ明朝体W5" pitchFamily="49" charset="-128"/>
                <a:ea typeface="ＤＦ明朝体W5" pitchFamily="49" charset="-128"/>
                <a:cs typeface="Times New Roman" panose="02020603050405020304" pitchFamily="18" charset="0"/>
              </a:rPr>
              <a:t>「</a:t>
            </a:r>
            <a:r>
              <a:rPr lang="zh-TW" altLang="zh-TW" sz="2000" b="1" spc="300" dirty="0">
                <a:solidFill>
                  <a:srgbClr val="7030A0"/>
                </a:solidFill>
                <a:latin typeface="ＤＦ明朝体W5" pitchFamily="49" charset="-128"/>
                <a:ea typeface="ＤＦ明朝体W5" pitchFamily="49" charset="-128"/>
                <a:cs typeface="Times New Roman" panose="02020603050405020304" pitchFamily="18" charset="0"/>
              </a:rPr>
              <a:t>破立</a:t>
            </a:r>
            <a:r>
              <a:rPr lang="zh-TW" altLang="en-US" sz="2000" b="1" spc="300" dirty="0">
                <a:solidFill>
                  <a:srgbClr val="7030A0"/>
                </a:solidFill>
                <a:latin typeface="ＤＦ明朝体W5" pitchFamily="49" charset="-128"/>
                <a:ea typeface="ＤＦ明朝体W5" pitchFamily="49" charset="-128"/>
                <a:cs typeface="Times New Roman" panose="02020603050405020304" pitchFamily="18" charset="0"/>
              </a:rPr>
              <a:t>」</a:t>
            </a:r>
            <a:r>
              <a:rPr lang="zh-TW" altLang="zh-TW" sz="2000" b="1" spc="300" dirty="0">
                <a:solidFill>
                  <a:srgbClr val="7030A0"/>
                </a:solidFill>
                <a:latin typeface="ＤＦ明朝体W5" pitchFamily="49" charset="-128"/>
                <a:ea typeface="ＤＦ明朝体W5" pitchFamily="49" charset="-128"/>
                <a:cs typeface="Times New Roman" panose="02020603050405020304" pitchFamily="18" charset="0"/>
              </a:rPr>
              <a:t>之說源出於道家。</a:t>
            </a:r>
            <a:endParaRPr lang="en-US" altLang="zh-TW" sz="2000" b="1" spc="300" dirty="0">
              <a:solidFill>
                <a:srgbClr val="7030A0"/>
              </a:solidFill>
              <a:latin typeface="ＤＦ明朝体W5" pitchFamily="49" charset="-128"/>
              <a:ea typeface="ＤＦ明朝体W5" pitchFamily="49" charset="-128"/>
              <a:cs typeface="Times New Roman" panose="02020603050405020304" pitchFamily="18" charset="0"/>
            </a:endParaRPr>
          </a:p>
          <a:p>
            <a:pPr algn="just"/>
            <a:endParaRPr lang="en-US" altLang="zh-TW" sz="2200" b="1" spc="300" dirty="0">
              <a:latin typeface="Calibri" panose="020F0502020204030204" pitchFamily="34" charset="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從近代</a:t>
            </a:r>
            <a:r>
              <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130</a:t>
            </a:r>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年的歷史看，</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雖然是因為清光緒</a:t>
            </a:r>
            <a:r>
              <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20</a:t>
            </a:r>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年</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a:t>
            </a:r>
            <a:r>
              <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1894</a:t>
            </a:r>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3</a:t>
            </a:r>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月，朝鮮</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東學黨黨魁崔時亨、全</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琫準</a:t>
            </a:r>
            <a:r>
              <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等人，於全羅道</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聚眾號召農民起義，發</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檄征討日寇、驅逐權奸，</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史稱東學黨起事，引起</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中日出兵朝鮮，演變成</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甲午戰爭；</a:t>
            </a:r>
            <a:r>
              <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1895</a:t>
            </a:r>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年又</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爆發台灣抗日的乙未</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pPr algn="just"/>
            <a:r>
              <a:rPr lang="zh-TW" altLang="en-US"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rPr>
              <a:t>戰爭，皆以失敗結束。</a:t>
            </a:r>
            <a:endParaRPr lang="en-US" altLang="zh-TW" sz="2000" b="1" spc="300" dirty="0">
              <a:solidFill>
                <a:srgbClr val="002060"/>
              </a:solidFill>
              <a:latin typeface="標楷體" panose="03000509000000000000" pitchFamily="65" charset="-120"/>
              <a:ea typeface="標楷體" panose="03000509000000000000" pitchFamily="65" charset="-120"/>
              <a:cs typeface="Times New Roman" panose="02020603050405020304" pitchFamily="18" charset="0"/>
            </a:endParaRPr>
          </a:p>
          <a:p>
            <a:endParaRPr lang="en-US" altLang="zh-TW" sz="2400" b="1" spc="300" dirty="0">
              <a:solidFill>
                <a:srgbClr val="002060"/>
              </a:solidFill>
              <a:latin typeface="Calibri" panose="020F0502020204030204" pitchFamily="34" charset="0"/>
              <a:cs typeface="Times New Roman" panose="02020603050405020304" pitchFamily="18" charset="0"/>
            </a:endParaRPr>
          </a:p>
          <a:p>
            <a:endParaRPr lang="en-US" altLang="zh-TW" sz="2800" b="1" spc="100" dirty="0">
              <a:latin typeface="Calibri" panose="020F0502020204030204" pitchFamily="34" charset="0"/>
              <a:cs typeface="Times New Roman" panose="02020603050405020304" pitchFamily="18" charset="0"/>
            </a:endParaRPr>
          </a:p>
          <a:p>
            <a:endParaRPr lang="en-US" altLang="zh-TW" sz="2800" b="1" spc="100" dirty="0">
              <a:latin typeface="Calibri" panose="020F0502020204030204" pitchFamily="34" charset="0"/>
              <a:cs typeface="Times New Roman" panose="02020603050405020304" pitchFamily="18" charset="0"/>
            </a:endParaRPr>
          </a:p>
          <a:p>
            <a:endParaRPr lang="zh-TW" altLang="en-US" sz="2800" b="1" dirty="0"/>
          </a:p>
        </p:txBody>
      </p:sp>
      <p:pic>
        <p:nvPicPr>
          <p:cNvPr id="7" name="圖片 6">
            <a:extLst>
              <a:ext uri="{FF2B5EF4-FFF2-40B4-BE49-F238E27FC236}">
                <a16:creationId xmlns:a16="http://schemas.microsoft.com/office/drawing/2014/main" xmlns="" id="{804148C3-E4D9-403B-B19E-CCC9C04163F9}"/>
              </a:ext>
            </a:extLst>
          </p:cNvPr>
          <p:cNvPicPr>
            <a:picLocks noChangeAspect="1"/>
          </p:cNvPicPr>
          <p:nvPr/>
        </p:nvPicPr>
        <p:blipFill>
          <a:blip r:embed="rId3"/>
          <a:stretch>
            <a:fillRect/>
          </a:stretch>
        </p:blipFill>
        <p:spPr>
          <a:xfrm>
            <a:off x="4594214" y="2285992"/>
            <a:ext cx="7769221" cy="4008431"/>
          </a:xfrm>
          <a:prstGeom prst="rect">
            <a:avLst/>
          </a:prstGeom>
        </p:spPr>
      </p:pic>
    </p:spTree>
    <p:extLst>
      <p:ext uri="{BB962C8B-B14F-4D97-AF65-F5344CB8AC3E}">
        <p14:creationId xmlns:p14="http://schemas.microsoft.com/office/powerpoint/2010/main" xmlns="" val="3199171855"/>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applause.wav"/>
          </p:stSnd>
        </p:sndAc>
      </p:transition>
    </mc:Choice>
    <mc:Fallback>
      <p:transition spd="med">
        <p:fade/>
        <p:sndAc>
          <p:stSnd>
            <p:snd r:embed="rId2" name="applause.wav"/>
          </p:stSnd>
        </p:sndAc>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6010EF2-7254-4FA9-AFCD-31AEA2363A55}"/>
              </a:ext>
            </a:extLst>
          </p:cNvPr>
          <p:cNvSpPr>
            <a:spLocks noGrp="1"/>
          </p:cNvSpPr>
          <p:nvPr>
            <p:ph type="title"/>
          </p:nvPr>
        </p:nvSpPr>
        <p:spPr>
          <a:xfrm>
            <a:off x="693812" y="-387424"/>
            <a:ext cx="10277402" cy="1728192"/>
          </a:xfrm>
        </p:spPr>
        <p:txBody>
          <a:bodyPr>
            <a:normAutofit/>
          </a:bodyPr>
          <a:lstStyle/>
          <a:p>
            <a:r>
              <a:rPr lang="zh-TW" altLang="en-US" sz="2800" b="1" spc="300" dirty="0">
                <a:solidFill>
                  <a:srgbClr val="FF0000"/>
                </a:solidFill>
                <a:latin typeface="ＤＦ中太楷書体" pitchFamily="1" charset="-128"/>
                <a:ea typeface="ＤＦ中太楷書体" pitchFamily="1" charset="-128"/>
              </a:rPr>
              <a:t>以一省對一國</a:t>
            </a:r>
            <a:r>
              <a:rPr lang="en-US" altLang="zh-TW" sz="2800" b="1" spc="300" dirty="0">
                <a:solidFill>
                  <a:srgbClr val="FF0000"/>
                </a:solidFill>
                <a:latin typeface="ＤＦ中太楷書体" pitchFamily="1" charset="-128"/>
                <a:ea typeface="ＤＦ中太楷書体" pitchFamily="1" charset="-128"/>
              </a:rPr>
              <a:t/>
            </a:r>
            <a:br>
              <a:rPr lang="en-US" altLang="zh-TW" sz="2800" b="1" spc="300" dirty="0">
                <a:solidFill>
                  <a:srgbClr val="FF0000"/>
                </a:solidFill>
                <a:latin typeface="ＤＦ中太楷書体" pitchFamily="1" charset="-128"/>
                <a:ea typeface="ＤＦ中太楷書体" pitchFamily="1" charset="-128"/>
              </a:rPr>
            </a:br>
            <a:r>
              <a:rPr lang="en-US" altLang="zh-TW" sz="2800" b="1" spc="300" dirty="0">
                <a:solidFill>
                  <a:srgbClr val="FF0000"/>
                </a:solidFill>
                <a:latin typeface="ＤＦ中太楷書体" pitchFamily="1" charset="-128"/>
                <a:ea typeface="ＤＦ中太楷書体" pitchFamily="1" charset="-128"/>
              </a:rPr>
              <a:t>1895</a:t>
            </a:r>
            <a:r>
              <a:rPr lang="zh-TW" altLang="en-US" sz="2800" b="1" spc="300" dirty="0">
                <a:solidFill>
                  <a:srgbClr val="FF0000"/>
                </a:solidFill>
                <a:latin typeface="ＤＦ中太楷書体" pitchFamily="1" charset="-128"/>
                <a:ea typeface="ＤＦ中太楷書体" pitchFamily="1" charset="-128"/>
              </a:rPr>
              <a:t>乙未戰爭雖敗猶榮</a:t>
            </a:r>
          </a:p>
        </p:txBody>
      </p:sp>
      <p:sp>
        <p:nvSpPr>
          <p:cNvPr id="3" name="內容版面配置區 2">
            <a:extLst>
              <a:ext uri="{FF2B5EF4-FFF2-40B4-BE49-F238E27FC236}">
                <a16:creationId xmlns:a16="http://schemas.microsoft.com/office/drawing/2014/main" xmlns="" id="{4F9A9911-90CD-4FE7-B184-AD7EE13F8554}"/>
              </a:ext>
            </a:extLst>
          </p:cNvPr>
          <p:cNvSpPr>
            <a:spLocks noGrp="1"/>
          </p:cNvSpPr>
          <p:nvPr>
            <p:ph idx="1"/>
          </p:nvPr>
        </p:nvSpPr>
        <p:spPr>
          <a:xfrm>
            <a:off x="808000" y="1428736"/>
            <a:ext cx="11001452" cy="5286388"/>
          </a:xfrm>
        </p:spPr>
        <p:txBody>
          <a:bodyPr>
            <a:normAutofit/>
          </a:bodyPr>
          <a:lstStyle/>
          <a:p>
            <a:pPr marL="45720" indent="0">
              <a:buNone/>
            </a:pPr>
            <a:r>
              <a:rPr lang="zh-TW" altLang="zh-TW" sz="1800" b="1" dirty="0"/>
              <a:t>對日軍來說，</a:t>
            </a:r>
            <a:r>
              <a:rPr lang="zh-TW" altLang="en-US" sz="1800" b="1" dirty="0"/>
              <a:t>乙未戰爭贏得並不漂亮</a:t>
            </a:r>
            <a:r>
              <a:rPr lang="zh-TW" altLang="zh-TW" sz="1800" b="1" dirty="0"/>
              <a:t>，在</a:t>
            </a:r>
            <a:r>
              <a:rPr lang="zh-TW" altLang="zh-TW" sz="1800" b="1" dirty="0" smtClean="0"/>
              <a:t>客家</a:t>
            </a:r>
            <a:r>
              <a:rPr lang="zh-TW" altLang="en-US" sz="1800" b="1" dirty="0" smtClean="0"/>
              <a:t>軍</a:t>
            </a:r>
            <a:r>
              <a:rPr lang="zh-TW" altLang="zh-TW" sz="1800" b="1" dirty="0" smtClean="0"/>
              <a:t>與</a:t>
            </a:r>
            <a:endParaRPr lang="en-US" altLang="zh-TW" sz="1800" b="1" dirty="0" smtClean="0"/>
          </a:p>
          <a:p>
            <a:pPr marL="45720" indent="0">
              <a:buNone/>
            </a:pPr>
            <a:r>
              <a:rPr lang="zh-TW" altLang="zh-TW" sz="1800" b="1" dirty="0" smtClean="0"/>
              <a:t>黑旗軍</a:t>
            </a:r>
            <a:r>
              <a:rPr lang="zh-TW" altLang="zh-TW" sz="1800" b="1" dirty="0"/>
              <a:t>的奮戰下，過程也不算是</a:t>
            </a:r>
            <a:r>
              <a:rPr lang="zh-TW" altLang="zh-TW" sz="1800" b="1" dirty="0" smtClean="0"/>
              <a:t>順利，</a:t>
            </a:r>
            <a:r>
              <a:rPr lang="zh-TW" altLang="en-US" sz="1800" b="1" dirty="0"/>
              <a:t>因此</a:t>
            </a:r>
            <a:r>
              <a:rPr lang="zh-TW" altLang="en-US" sz="1800" b="1" dirty="0" smtClean="0"/>
              <a:t>不像</a:t>
            </a:r>
            <a:endParaRPr lang="en-US" altLang="zh-TW" sz="1800" b="1" dirty="0" smtClean="0"/>
          </a:p>
          <a:p>
            <a:pPr marL="45720" indent="0">
              <a:buNone/>
            </a:pPr>
            <a:r>
              <a:rPr lang="zh-TW" altLang="zh-TW" sz="1800" b="1" dirty="0" smtClean="0"/>
              <a:t>日俄戰爭</a:t>
            </a:r>
            <a:r>
              <a:rPr lang="zh-TW" altLang="en-US" sz="1800" b="1" dirty="0"/>
              <a:t>、太平洋戰爭</a:t>
            </a:r>
            <a:r>
              <a:rPr lang="en-US" altLang="zh-TW" sz="1800" b="1" dirty="0"/>
              <a:t>..</a:t>
            </a:r>
            <a:r>
              <a:rPr lang="zh-TW" altLang="en-US" sz="1800" b="1" dirty="0"/>
              <a:t>等</a:t>
            </a:r>
            <a:r>
              <a:rPr lang="zh-TW" altLang="en-US" sz="1800" b="1" dirty="0" smtClean="0"/>
              <a:t>吸引日本</a:t>
            </a:r>
            <a:r>
              <a:rPr lang="zh-TW" altLang="en-US" sz="1800" b="1" dirty="0"/>
              <a:t>學者</a:t>
            </a:r>
            <a:r>
              <a:rPr lang="zh-TW" altLang="zh-TW" sz="1800" b="1" dirty="0"/>
              <a:t>願意</a:t>
            </a:r>
            <a:r>
              <a:rPr lang="zh-TW" altLang="zh-TW" sz="1800" b="1" dirty="0" smtClean="0"/>
              <a:t>熱心</a:t>
            </a:r>
            <a:endParaRPr lang="en-US" altLang="zh-TW" sz="1800" b="1" dirty="0" smtClean="0"/>
          </a:p>
          <a:p>
            <a:pPr marL="45720" indent="0">
              <a:buNone/>
            </a:pPr>
            <a:r>
              <a:rPr lang="zh-TW" altLang="zh-TW" sz="1800" b="1" dirty="0" smtClean="0"/>
              <a:t>研究</a:t>
            </a:r>
            <a:r>
              <a:rPr lang="zh-TW" altLang="en-US" sz="1800" b="1" dirty="0"/>
              <a:t>；</a:t>
            </a:r>
            <a:r>
              <a:rPr lang="zh-TW" altLang="zh-TW" sz="1800" b="1" dirty="0"/>
              <a:t>中國大陸</a:t>
            </a:r>
            <a:r>
              <a:rPr lang="zh-TW" altLang="en-US" sz="1800" b="1" dirty="0"/>
              <a:t>除了</a:t>
            </a:r>
            <a:r>
              <a:rPr lang="zh-TW" altLang="zh-TW" sz="1800" b="1" dirty="0"/>
              <a:t>演義小說式</a:t>
            </a:r>
            <a:r>
              <a:rPr lang="zh-TW" altLang="en-US" sz="1800" b="1" dirty="0"/>
              <a:t>的</a:t>
            </a:r>
            <a:r>
              <a:rPr lang="zh-TW" altLang="zh-TW" sz="1800" b="1" dirty="0"/>
              <a:t>創作</a:t>
            </a:r>
            <a:r>
              <a:rPr lang="zh-TW" altLang="en-US" sz="1800" b="1" dirty="0"/>
              <a:t>外</a:t>
            </a:r>
            <a:r>
              <a:rPr lang="zh-TW" altLang="zh-TW" sz="1800" b="1" dirty="0"/>
              <a:t>，但</a:t>
            </a:r>
            <a:r>
              <a:rPr lang="zh-TW" altLang="zh-TW" sz="1800" b="1" dirty="0" smtClean="0"/>
              <a:t>缺乏</a:t>
            </a:r>
            <a:endParaRPr lang="en-US" altLang="zh-TW" sz="1800" b="1" dirty="0" smtClean="0"/>
          </a:p>
          <a:p>
            <a:pPr marL="45720" indent="0">
              <a:buNone/>
            </a:pPr>
            <a:r>
              <a:rPr lang="zh-TW" altLang="zh-TW" sz="1800" b="1" dirty="0" smtClean="0"/>
              <a:t>有價值</a:t>
            </a:r>
            <a:r>
              <a:rPr lang="zh-TW" altLang="zh-TW" sz="1800" b="1" dirty="0"/>
              <a:t>可用</a:t>
            </a:r>
            <a:r>
              <a:rPr lang="zh-TW" altLang="en-US" sz="1800" b="1" dirty="0"/>
              <a:t>的</a:t>
            </a:r>
            <a:r>
              <a:rPr lang="zh-TW" altLang="zh-TW" sz="1800" b="1" dirty="0" smtClean="0"/>
              <a:t>史料；</a:t>
            </a:r>
            <a:r>
              <a:rPr lang="zh-TW" altLang="zh-TW" sz="1800" b="1" dirty="0"/>
              <a:t>至於臺灣本位主義重者，多半也大大抹黑湘勇、淮</a:t>
            </a:r>
            <a:r>
              <a:rPr lang="zh-TW" altLang="en-US" sz="1800" b="1" dirty="0"/>
              <a:t>軍</a:t>
            </a:r>
            <a:r>
              <a:rPr lang="zh-TW" altLang="zh-TW" sz="1800" b="1" dirty="0"/>
              <a:t>、黑旗軍</a:t>
            </a:r>
            <a:r>
              <a:rPr lang="zh-TW" altLang="en-US" sz="1800" b="1" dirty="0"/>
              <a:t>，</a:t>
            </a:r>
            <a:r>
              <a:rPr lang="zh-TW" altLang="zh-TW" sz="1800" b="1" dirty="0"/>
              <a:t>甚至是客家</a:t>
            </a:r>
            <a:r>
              <a:rPr lang="zh-TW" altLang="en-US" sz="1800" b="1" dirty="0"/>
              <a:t>軍</a:t>
            </a:r>
            <a:r>
              <a:rPr lang="zh-TW" altLang="zh-TW" sz="1800" b="1" dirty="0"/>
              <a:t>的</a:t>
            </a:r>
            <a:endParaRPr lang="en-US" altLang="zh-TW" sz="1800" b="1" dirty="0"/>
          </a:p>
          <a:p>
            <a:pPr marL="45720" indent="0">
              <a:buNone/>
            </a:pPr>
            <a:r>
              <a:rPr lang="zh-TW" altLang="zh-TW" sz="1800" b="1" dirty="0"/>
              <a:t>努力</a:t>
            </a:r>
            <a:r>
              <a:rPr lang="zh-TW" altLang="zh-TW" sz="1800" b="1" spc="300" dirty="0">
                <a:solidFill>
                  <a:srgbClr val="0070C0"/>
                </a:solidFill>
              </a:rPr>
              <a:t>（</a:t>
            </a:r>
            <a:r>
              <a:rPr lang="zh-TW" altLang="en-US" sz="1800" b="1" spc="300" dirty="0">
                <a:solidFill>
                  <a:srgbClr val="0070C0"/>
                </a:solidFill>
              </a:rPr>
              <a:t>與日本的史觀一樣，</a:t>
            </a:r>
            <a:r>
              <a:rPr lang="zh-TW" altLang="zh-TW" sz="1800" b="1" spc="300" dirty="0">
                <a:solidFill>
                  <a:srgbClr val="0070C0"/>
                </a:solidFill>
              </a:rPr>
              <a:t>稱他們為盜匪惡霸</a:t>
            </a:r>
            <a:r>
              <a:rPr lang="zh-TW" altLang="en-US" sz="1800" b="1" spc="300" dirty="0">
                <a:solidFill>
                  <a:srgbClr val="0070C0"/>
                </a:solidFill>
              </a:rPr>
              <a:t>、</a:t>
            </a:r>
            <a:r>
              <a:rPr lang="zh-TW" altLang="zh-TW" sz="1800" b="1" spc="300" dirty="0">
                <a:solidFill>
                  <a:srgbClr val="0070C0"/>
                </a:solidFill>
              </a:rPr>
              <a:t>地方豪強，一到緊要關頭就</a:t>
            </a:r>
            <a:r>
              <a:rPr lang="zh-TW" altLang="zh-TW" sz="1800" b="1" spc="300" dirty="0" smtClean="0">
                <a:solidFill>
                  <a:srgbClr val="0070C0"/>
                </a:solidFill>
              </a:rPr>
              <a:t>逃跑之類的</a:t>
            </a:r>
            <a:r>
              <a:rPr lang="zh-TW" altLang="en-US" sz="1800" b="1" spc="300" dirty="0" smtClean="0">
                <a:solidFill>
                  <a:srgbClr val="0070C0"/>
                </a:solidFill>
              </a:rPr>
              <a:t>偽</a:t>
            </a:r>
            <a:endParaRPr lang="en-US" altLang="zh-TW" sz="1800" b="1" spc="300" dirty="0" smtClean="0">
              <a:solidFill>
                <a:srgbClr val="0070C0"/>
              </a:solidFill>
            </a:endParaRPr>
          </a:p>
          <a:p>
            <a:pPr marL="45720" indent="0">
              <a:buNone/>
            </a:pPr>
            <a:r>
              <a:rPr lang="zh-TW" altLang="en-US" sz="1800" b="1" spc="300" dirty="0" smtClean="0">
                <a:solidFill>
                  <a:srgbClr val="0070C0"/>
                </a:solidFill>
              </a:rPr>
              <a:t>史</a:t>
            </a:r>
            <a:r>
              <a:rPr lang="zh-TW" altLang="zh-TW" sz="1800" b="1" spc="300" dirty="0">
                <a:solidFill>
                  <a:srgbClr val="0070C0"/>
                </a:solidFill>
              </a:rPr>
              <a:t>）</a:t>
            </a:r>
            <a:r>
              <a:rPr lang="zh-TW" altLang="zh-TW" sz="1800" b="1" dirty="0"/>
              <a:t>，</a:t>
            </a:r>
            <a:r>
              <a:rPr lang="zh-TW" altLang="en-US" sz="1800" b="1" dirty="0"/>
              <a:t>僅</a:t>
            </a:r>
            <a:r>
              <a:rPr lang="zh-TW" altLang="zh-TW" sz="1800" b="1" dirty="0"/>
              <a:t>抬</a:t>
            </a:r>
            <a:r>
              <a:rPr lang="zh-TW" altLang="en-US" sz="1800" b="1" dirty="0"/>
              <a:t>舉一下漳州和泉州</a:t>
            </a:r>
            <a:r>
              <a:rPr lang="zh-TW" altLang="zh-TW" sz="1800" b="1" dirty="0"/>
              <a:t>鄉</a:t>
            </a:r>
            <a:r>
              <a:rPr lang="zh-TW" altLang="en-US" sz="1800" b="1" dirty="0"/>
              <a:t>民</a:t>
            </a:r>
            <a:r>
              <a:rPr lang="zh-TW" altLang="zh-TW" sz="1800" b="1" dirty="0"/>
              <a:t>的武勇</a:t>
            </a:r>
            <a:r>
              <a:rPr lang="zh-TW" altLang="en-US" sz="1800" b="1" dirty="0"/>
              <a:t>。事實上，當年在台灣抗日戰場上，來自</a:t>
            </a:r>
            <a:r>
              <a:rPr lang="zh-TW" altLang="en-US" sz="1800" b="1" dirty="0" smtClean="0"/>
              <a:t>大陸</a:t>
            </a:r>
            <a:r>
              <a:rPr lang="zh-TW" altLang="en-US" sz="1800" b="1" dirty="0"/>
              <a:t>各省的官兵、</a:t>
            </a:r>
            <a:r>
              <a:rPr lang="zh-TW" altLang="zh-TW" sz="1800" b="1" dirty="0"/>
              <a:t>閩南</a:t>
            </a:r>
            <a:r>
              <a:rPr lang="zh-TW" altLang="zh-TW" sz="1800" b="1" dirty="0" smtClean="0"/>
              <a:t>、</a:t>
            </a:r>
            <a:endParaRPr lang="en-US" altLang="zh-TW" sz="1800" b="1" dirty="0" smtClean="0"/>
          </a:p>
          <a:p>
            <a:pPr marL="45720" indent="0">
              <a:buNone/>
            </a:pPr>
            <a:r>
              <a:rPr lang="zh-TW" altLang="zh-TW" sz="1800" b="1" dirty="0" smtClean="0"/>
              <a:t>客家</a:t>
            </a:r>
            <a:r>
              <a:rPr lang="zh-TW" altLang="en-US" sz="1800" b="1" dirty="0"/>
              <a:t>和原住民都付出了鮮血和生命！</a:t>
            </a:r>
            <a:endParaRPr lang="en-US" altLang="zh-TW" sz="1800" b="1" spc="300" dirty="0">
              <a:solidFill>
                <a:srgbClr val="002060"/>
              </a:solidFill>
              <a:latin typeface="Calibri" panose="020F0502020204030204" pitchFamily="34" charset="0"/>
              <a:cs typeface="Times New Roman" panose="02020603050405020304" pitchFamily="18" charset="0"/>
            </a:endParaRPr>
          </a:p>
          <a:p>
            <a:pPr marL="45720" indent="0">
              <a:buNone/>
            </a:pPr>
            <a:r>
              <a:rPr lang="zh-TW" altLang="en-US" sz="1800" b="1"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不能夠否定的是這二次戰爭更證明滿清的昏庸，尤其</a:t>
            </a:r>
            <a:r>
              <a:rPr lang="en-US" altLang="zh-TW" sz="1800" b="1"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1898</a:t>
            </a:r>
            <a:r>
              <a:rPr lang="zh-TW" altLang="en-US" sz="1800" b="1"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戊戌變法失敗，</a:t>
            </a:r>
            <a:r>
              <a:rPr lang="zh-TW" altLang="en-US" sz="1800" b="1" spc="300" dirty="0">
                <a:solidFill>
                  <a:srgbClr val="C00000"/>
                </a:solidFill>
                <a:latin typeface="標楷體" panose="03000509000000000000" pitchFamily="65" charset="-120"/>
                <a:ea typeface="標楷體" panose="03000509000000000000" pitchFamily="65" charset="-120"/>
              </a:rPr>
              <a:t>譚嗣同</a:t>
            </a:r>
            <a:r>
              <a:rPr lang="en-US" altLang="zh-TW" sz="1800" b="1" spc="300" dirty="0">
                <a:solidFill>
                  <a:srgbClr val="C00000"/>
                </a:solidFill>
                <a:latin typeface="標楷體" panose="03000509000000000000" pitchFamily="65" charset="-120"/>
                <a:ea typeface="標楷體" panose="03000509000000000000" pitchFamily="65" charset="-120"/>
              </a:rPr>
              <a:t>..</a:t>
            </a:r>
            <a:r>
              <a:rPr lang="zh-TW" altLang="en-US" sz="1800" b="1" spc="300" dirty="0" smtClean="0">
                <a:solidFill>
                  <a:srgbClr val="C00000"/>
                </a:solidFill>
                <a:latin typeface="標楷體" panose="03000509000000000000" pitchFamily="65" charset="-120"/>
                <a:ea typeface="標楷體" panose="03000509000000000000" pitchFamily="65" charset="-120"/>
              </a:rPr>
              <a:t>等維新</a:t>
            </a:r>
            <a:endParaRPr lang="en-US" altLang="zh-TW" sz="1800" b="1" spc="300" dirty="0" smtClean="0">
              <a:solidFill>
                <a:srgbClr val="C00000"/>
              </a:solidFill>
              <a:latin typeface="標楷體" panose="03000509000000000000" pitchFamily="65" charset="-120"/>
              <a:ea typeface="標楷體" panose="03000509000000000000" pitchFamily="65" charset="-120"/>
            </a:endParaRPr>
          </a:p>
          <a:p>
            <a:pPr marL="45720" indent="0">
              <a:buNone/>
            </a:pPr>
            <a:r>
              <a:rPr lang="zh-TW" altLang="en-US" sz="1800" b="1" spc="300" dirty="0" smtClean="0">
                <a:solidFill>
                  <a:srgbClr val="C00000"/>
                </a:solidFill>
                <a:latin typeface="標楷體" panose="03000509000000000000" pitchFamily="65" charset="-120"/>
                <a:ea typeface="標楷體" panose="03000509000000000000" pitchFamily="65" charset="-120"/>
              </a:rPr>
              <a:t>黨人</a:t>
            </a:r>
            <a:r>
              <a:rPr lang="zh-TW" altLang="en-US" sz="1800" b="1" spc="300" dirty="0">
                <a:solidFill>
                  <a:srgbClr val="C00000"/>
                </a:solidFill>
                <a:latin typeface="標楷體" panose="03000509000000000000" pitchFamily="65" charset="-120"/>
                <a:ea typeface="標楷體" panose="03000509000000000000" pitchFamily="65" charset="-120"/>
              </a:rPr>
              <a:t>被殺，使得有志之士對君主立憲已經不抱期望，促使近代史上思想解放</a:t>
            </a:r>
            <a:r>
              <a:rPr lang="zh-TW" altLang="en-US" sz="1800" b="1" spc="300" dirty="0" smtClean="0">
                <a:solidFill>
                  <a:srgbClr val="C00000"/>
                </a:solidFill>
                <a:latin typeface="標楷體" panose="03000509000000000000" pitchFamily="65" charset="-120"/>
                <a:ea typeface="標楷體" panose="03000509000000000000" pitchFamily="65" charset="-120"/>
              </a:rPr>
              <a:t>的潮流</a:t>
            </a:r>
            <a:r>
              <a:rPr lang="zh-TW" altLang="en-US" sz="1800" b="1" spc="300" dirty="0">
                <a:solidFill>
                  <a:srgbClr val="C00000"/>
                </a:solidFill>
                <a:latin typeface="標楷體" panose="03000509000000000000" pitchFamily="65" charset="-120"/>
                <a:ea typeface="標楷體" panose="03000509000000000000" pitchFamily="65" charset="-120"/>
              </a:rPr>
              <a:t>形成，</a:t>
            </a:r>
            <a:r>
              <a:rPr lang="zh-TW" altLang="en-US" sz="1800" b="1" spc="300" dirty="0" smtClean="0">
                <a:solidFill>
                  <a:srgbClr val="C00000"/>
                </a:solidFill>
                <a:latin typeface="標楷體" panose="03000509000000000000" pitchFamily="65" charset="-120"/>
                <a:ea typeface="標楷體" panose="03000509000000000000" pitchFamily="65" charset="-120"/>
              </a:rPr>
              <a:t>逐</a:t>
            </a:r>
            <a:endParaRPr lang="en-US" altLang="zh-TW" sz="1800" b="1" spc="300" dirty="0" smtClean="0">
              <a:solidFill>
                <a:srgbClr val="C00000"/>
              </a:solidFill>
              <a:latin typeface="標楷體" panose="03000509000000000000" pitchFamily="65" charset="-120"/>
              <a:ea typeface="標楷體" panose="03000509000000000000" pitchFamily="65" charset="-120"/>
            </a:endParaRPr>
          </a:p>
          <a:p>
            <a:pPr marL="45720" indent="0">
              <a:buNone/>
            </a:pPr>
            <a:r>
              <a:rPr lang="zh-TW" altLang="en-US" sz="1800" b="1" spc="300" dirty="0" smtClean="0">
                <a:solidFill>
                  <a:srgbClr val="C00000"/>
                </a:solidFill>
                <a:latin typeface="標楷體" panose="03000509000000000000" pitchFamily="65" charset="-120"/>
                <a:ea typeface="標楷體" panose="03000509000000000000" pitchFamily="65" charset="-120"/>
              </a:rPr>
              <a:t>漸</a:t>
            </a:r>
            <a:r>
              <a:rPr lang="zh-TW" altLang="en-US" sz="1800" b="1" spc="300" dirty="0">
                <a:solidFill>
                  <a:srgbClr val="C00000"/>
                </a:solidFill>
                <a:latin typeface="標楷體" panose="03000509000000000000" pitchFamily="65" charset="-120"/>
                <a:ea typeface="標楷體" panose="03000509000000000000" pitchFamily="65" charset="-120"/>
              </a:rPr>
              <a:t>為孫中山領導的推翻滿清，國民革命能在</a:t>
            </a:r>
            <a:r>
              <a:rPr lang="en-US" altLang="zh-TW" sz="1800" b="1" spc="300" dirty="0">
                <a:solidFill>
                  <a:srgbClr val="C00000"/>
                </a:solidFill>
                <a:latin typeface="標楷體" panose="03000509000000000000" pitchFamily="65" charset="-120"/>
                <a:ea typeface="標楷體" panose="03000509000000000000" pitchFamily="65" charset="-120"/>
              </a:rPr>
              <a:t>1911</a:t>
            </a:r>
            <a:r>
              <a:rPr lang="zh-TW" altLang="en-US" sz="1800" b="1" spc="300" dirty="0">
                <a:solidFill>
                  <a:srgbClr val="C00000"/>
                </a:solidFill>
                <a:latin typeface="標楷體" panose="03000509000000000000" pitchFamily="65" charset="-120"/>
                <a:ea typeface="標楷體" panose="03000509000000000000" pitchFamily="65" charset="-120"/>
              </a:rPr>
              <a:t>年奠定了成功的基礎！</a:t>
            </a:r>
            <a:endParaRPr lang="zh-TW" altLang="en-US" sz="1800" b="1"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endParaRPr>
          </a:p>
          <a:p>
            <a:endParaRPr lang="zh-TW" altLang="en-US" dirty="0"/>
          </a:p>
        </p:txBody>
      </p:sp>
      <p:pic>
        <p:nvPicPr>
          <p:cNvPr id="5" name="圖片 4">
            <a:extLst>
              <a:ext uri="{FF2B5EF4-FFF2-40B4-BE49-F238E27FC236}">
                <a16:creationId xmlns:a16="http://schemas.microsoft.com/office/drawing/2014/main" xmlns="" id="{EDDE1804-91EF-47A3-B87D-8BC5D64E3779}"/>
              </a:ext>
            </a:extLst>
          </p:cNvPr>
          <p:cNvPicPr>
            <a:picLocks noChangeAspect="1"/>
          </p:cNvPicPr>
          <p:nvPr/>
        </p:nvPicPr>
        <p:blipFill>
          <a:blip r:embed="rId3"/>
          <a:stretch>
            <a:fillRect/>
          </a:stretch>
        </p:blipFill>
        <p:spPr>
          <a:xfrm>
            <a:off x="6212161" y="285728"/>
            <a:ext cx="5976664" cy="2996952"/>
          </a:xfrm>
          <a:prstGeom prst="rect">
            <a:avLst/>
          </a:prstGeom>
        </p:spPr>
      </p:pic>
    </p:spTree>
    <p:extLst>
      <p:ext uri="{BB962C8B-B14F-4D97-AF65-F5344CB8AC3E}">
        <p14:creationId xmlns:p14="http://schemas.microsoft.com/office/powerpoint/2010/main" xmlns="" val="1421000976"/>
      </p:ext>
    </p:extLst>
  </p:cSld>
  <p:clrMapOvr>
    <a:masterClrMapping/>
  </p:clrMapOvr>
  <p:transition>
    <p:fade/>
    <p:sndAc>
      <p:stSnd>
        <p:snd r:embed="rId2" name="explode.wav"/>
      </p:stSnd>
    </p:sndAc>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22314" y="1071546"/>
            <a:ext cx="9927226" cy="5016758"/>
          </a:xfrm>
          <a:prstGeom prst="rect">
            <a:avLst/>
          </a:prstGeom>
        </p:spPr>
        <p:txBody>
          <a:bodyPr wrap="square">
            <a:spAutoFit/>
          </a:bodyPr>
          <a:lstStyle/>
          <a:p>
            <a:r>
              <a:rPr lang="zh-TW" altLang="en-US" sz="2000" b="1" spc="300" dirty="0">
                <a:solidFill>
                  <a:srgbClr val="002060"/>
                </a:solidFill>
                <a:latin typeface="ＤＦ中太楷書体" pitchFamily="1" charset="-128"/>
                <a:ea typeface="ＤＦ中太楷書体" pitchFamily="1" charset="-128"/>
              </a:rPr>
              <a:t>以</a:t>
            </a:r>
            <a:r>
              <a:rPr lang="en-US" altLang="zh-TW" sz="2000" b="1" spc="300" dirty="0">
                <a:solidFill>
                  <a:srgbClr val="002060"/>
                </a:solidFill>
                <a:latin typeface="ＤＦ中太楷書体" pitchFamily="1" charset="-128"/>
                <a:ea typeface="ＤＦ中太楷書体" pitchFamily="1" charset="-128"/>
              </a:rPr>
              <a:t>1895</a:t>
            </a:r>
            <a:r>
              <a:rPr lang="zh-TW" altLang="en-US" sz="2000" b="1" spc="300" dirty="0">
                <a:solidFill>
                  <a:srgbClr val="002060"/>
                </a:solidFill>
                <a:latin typeface="ＤＦ中太楷書体" pitchFamily="1" charset="-128"/>
                <a:ea typeface="ＤＦ中太楷書体" pitchFamily="1" charset="-128"/>
              </a:rPr>
              <a:t>乙未年為一個文化分水嶺，在日本佔領台灣</a:t>
            </a:r>
            <a:r>
              <a:rPr lang="en-US" altLang="zh-TW" sz="2000" b="1" spc="300" dirty="0">
                <a:solidFill>
                  <a:srgbClr val="002060"/>
                </a:solidFill>
                <a:latin typeface="ＤＦ中太楷書体" pitchFamily="1" charset="-128"/>
                <a:ea typeface="ＤＦ中太楷書体" pitchFamily="1" charset="-128"/>
              </a:rPr>
              <a:t>50</a:t>
            </a:r>
            <a:r>
              <a:rPr lang="zh-TW" altLang="en-US" sz="2000" b="1" spc="300" dirty="0">
                <a:solidFill>
                  <a:srgbClr val="002060"/>
                </a:solidFill>
                <a:latin typeface="ＤＦ中太楷書体" pitchFamily="1" charset="-128"/>
                <a:ea typeface="ＤＦ中太楷書体" pitchFamily="1" charset="-128"/>
              </a:rPr>
              <a:t>年可以分為一世文人、二世文人、跨語世代</a:t>
            </a:r>
            <a:r>
              <a:rPr lang="zh-TW" altLang="en-US" sz="2000" b="1" spc="300" dirty="0" smtClean="0">
                <a:solidFill>
                  <a:srgbClr val="002060"/>
                </a:solidFill>
                <a:latin typeface="ＤＦ中太楷書体" pitchFamily="1" charset="-128"/>
                <a:ea typeface="ＤＦ中太楷書体" pitchFamily="1" charset="-128"/>
              </a:rPr>
              <a:t>。</a:t>
            </a:r>
            <a:endParaRPr lang="en-US" altLang="zh-TW" sz="2000" b="1" spc="300" dirty="0" smtClean="0">
              <a:solidFill>
                <a:srgbClr val="002060"/>
              </a:solidFill>
              <a:latin typeface="ＤＦ中太楷書体" pitchFamily="1" charset="-128"/>
              <a:ea typeface="ＤＦ中太楷書体" pitchFamily="1" charset="-128"/>
            </a:endParaRPr>
          </a:p>
          <a:p>
            <a:endParaRPr lang="en-US" altLang="zh-TW" sz="2000" b="1" spc="300" dirty="0">
              <a:solidFill>
                <a:srgbClr val="002060"/>
              </a:solidFill>
              <a:latin typeface="ＤＦ中太楷書体" pitchFamily="1" charset="-128"/>
              <a:ea typeface="ＤＦ中太楷書体" pitchFamily="1" charset="-128"/>
            </a:endParaRPr>
          </a:p>
          <a:p>
            <a:r>
              <a:rPr lang="en-US" altLang="zh-TW" sz="2000" b="1" spc="300" dirty="0">
                <a:solidFill>
                  <a:srgbClr val="C00000"/>
                </a:solidFill>
                <a:effectLst>
                  <a:outerShdw blurRad="38100" dist="38100" dir="2700000" algn="tl">
                    <a:srgbClr val="000000">
                      <a:alpha val="43137"/>
                    </a:srgbClr>
                  </a:outerShdw>
                </a:effectLst>
                <a:latin typeface="ＤＦ中太楷書体" pitchFamily="1" charset="-128"/>
                <a:ea typeface="ＤＦ中太楷書体" pitchFamily="1" charset="-128"/>
              </a:rPr>
              <a:t>1.</a:t>
            </a:r>
            <a:r>
              <a:rPr lang="zh-TW" altLang="en-US" sz="2000" b="1" spc="300" dirty="0">
                <a:solidFill>
                  <a:srgbClr val="C00000"/>
                </a:solidFill>
                <a:effectLst>
                  <a:outerShdw blurRad="38100" dist="38100" dir="2700000" algn="tl">
                    <a:srgbClr val="000000">
                      <a:alpha val="43137"/>
                    </a:srgbClr>
                  </a:outerShdw>
                </a:effectLst>
                <a:latin typeface="ＤＦ中太楷書体" pitchFamily="1" charset="-128"/>
                <a:ea typeface="ＤＦ中太楷書体" pitchFamily="1" charset="-128"/>
              </a:rPr>
              <a:t>一世文人</a:t>
            </a:r>
            <a:r>
              <a:rPr lang="zh-TW" altLang="en-US" sz="2000" b="1" spc="300" dirty="0">
                <a:solidFill>
                  <a:srgbClr val="C00000"/>
                </a:solidFill>
                <a:latin typeface="ＤＦ中太楷書体" pitchFamily="1" charset="-128"/>
                <a:ea typeface="ＤＦ中太楷書体" pitchFamily="1" charset="-128"/>
              </a:rPr>
              <a:t>：</a:t>
            </a:r>
            <a:r>
              <a:rPr lang="en-US" altLang="zh-TW" sz="2000" b="1" spc="300" dirty="0">
                <a:solidFill>
                  <a:srgbClr val="C00000"/>
                </a:solidFill>
                <a:latin typeface="ＤＦ中太楷書体" pitchFamily="1" charset="-128"/>
                <a:ea typeface="ＤＦ中太楷書体" pitchFamily="1" charset="-128"/>
              </a:rPr>
              <a:t>1895</a:t>
            </a:r>
            <a:r>
              <a:rPr lang="zh-TW" altLang="en-US" sz="2000" b="1" spc="300" dirty="0">
                <a:solidFill>
                  <a:srgbClr val="C00000"/>
                </a:solidFill>
                <a:latin typeface="ＤＦ中太楷書体" pitchFamily="1" charset="-128"/>
                <a:ea typeface="ＤＦ中太楷書体" pitchFamily="1" charset="-128"/>
              </a:rPr>
              <a:t>年以前滿清政府時代，在台灣受中文教育的讀書人，甚至進京考</a:t>
            </a:r>
            <a:r>
              <a:rPr lang="zh-TW" altLang="en-US" sz="2000" b="1" spc="300" dirty="0" smtClean="0">
                <a:solidFill>
                  <a:srgbClr val="C00000"/>
                </a:solidFill>
                <a:latin typeface="ＤＦ中太楷書体" pitchFamily="1" charset="-128"/>
                <a:ea typeface="ＤＦ中太楷書体" pitchFamily="1" charset="-128"/>
              </a:rPr>
              <a:t>進士，此時台灣人口近</a:t>
            </a:r>
            <a:r>
              <a:rPr lang="en-US" altLang="zh-TW" sz="2000" b="1" spc="300" dirty="0" smtClean="0">
                <a:solidFill>
                  <a:srgbClr val="C00000"/>
                </a:solidFill>
                <a:latin typeface="ＤＦ中太楷書体" pitchFamily="1" charset="-128"/>
                <a:ea typeface="ＤＦ中太楷書体" pitchFamily="1" charset="-128"/>
              </a:rPr>
              <a:t>300</a:t>
            </a:r>
            <a:r>
              <a:rPr lang="zh-TW" altLang="en-US" sz="2000" b="1" spc="300" dirty="0" smtClean="0">
                <a:solidFill>
                  <a:srgbClr val="C00000"/>
                </a:solidFill>
                <a:latin typeface="ＤＦ中太楷書体" pitchFamily="1" charset="-128"/>
                <a:ea typeface="ＤＦ中太楷書体" pitchFamily="1" charset="-128"/>
              </a:rPr>
              <a:t>萬人。。</a:t>
            </a:r>
            <a:endParaRPr lang="en-US" altLang="zh-TW" sz="2000" b="1" spc="300" dirty="0">
              <a:solidFill>
                <a:srgbClr val="C00000"/>
              </a:solidFill>
              <a:latin typeface="ＤＦ中太楷書体" pitchFamily="1" charset="-128"/>
              <a:ea typeface="ＤＦ中太楷書体" pitchFamily="1" charset="-128"/>
            </a:endParaRPr>
          </a:p>
          <a:p>
            <a:endParaRPr lang="en-US" altLang="zh-TW" sz="2000" spc="300" dirty="0">
              <a:solidFill>
                <a:srgbClr val="C00000"/>
              </a:solidFill>
              <a:latin typeface="ＤＦ中太楷書体" pitchFamily="1" charset="-128"/>
              <a:ea typeface="ＤＦ中太楷書体" pitchFamily="1" charset="-128"/>
            </a:endParaRPr>
          </a:p>
          <a:p>
            <a:r>
              <a:rPr lang="en-US" altLang="zh-TW" sz="2000" b="1" spc="300" dirty="0">
                <a:solidFill>
                  <a:srgbClr val="7030A0"/>
                </a:solidFill>
                <a:effectLst>
                  <a:outerShdw blurRad="38100" dist="38100" dir="2700000" algn="tl">
                    <a:srgbClr val="000000">
                      <a:alpha val="43137"/>
                    </a:srgbClr>
                  </a:outerShdw>
                </a:effectLst>
                <a:latin typeface="ＤＦ中太楷書体" pitchFamily="1" charset="-128"/>
                <a:ea typeface="ＤＦ中太楷書体" pitchFamily="1" charset="-128"/>
              </a:rPr>
              <a:t>2.</a:t>
            </a:r>
            <a:r>
              <a:rPr lang="zh-TW" altLang="en-US" sz="2000" b="1" spc="300" dirty="0">
                <a:solidFill>
                  <a:srgbClr val="7030A0"/>
                </a:solidFill>
                <a:effectLst>
                  <a:outerShdw blurRad="38100" dist="38100" dir="2700000" algn="tl">
                    <a:srgbClr val="000000">
                      <a:alpha val="43137"/>
                    </a:srgbClr>
                  </a:outerShdw>
                </a:effectLst>
                <a:latin typeface="ＤＦ中太楷書体" pitchFamily="1" charset="-128"/>
                <a:ea typeface="ＤＦ中太楷書体" pitchFamily="1" charset="-128"/>
              </a:rPr>
              <a:t>二世文人：</a:t>
            </a:r>
            <a:r>
              <a:rPr lang="en-US" altLang="zh-TW" sz="2000" b="1" spc="300" dirty="0">
                <a:solidFill>
                  <a:srgbClr val="7030A0"/>
                </a:solidFill>
                <a:latin typeface="ＤＦ中太楷書体" pitchFamily="1" charset="-128"/>
                <a:ea typeface="ＤＦ中太楷書体" pitchFamily="1" charset="-128"/>
              </a:rPr>
              <a:t>1895</a:t>
            </a:r>
            <a:r>
              <a:rPr lang="zh-TW" altLang="en-US" sz="2000" b="1" spc="300" dirty="0">
                <a:solidFill>
                  <a:srgbClr val="7030A0"/>
                </a:solidFill>
                <a:latin typeface="ＤＦ中太楷書体" pitchFamily="1" charset="-128"/>
                <a:ea typeface="ＤＦ中太楷書体" pitchFamily="1" charset="-128"/>
              </a:rPr>
              <a:t>至</a:t>
            </a:r>
            <a:r>
              <a:rPr lang="en-US" altLang="zh-TW" sz="2000" b="1" spc="300" dirty="0">
                <a:solidFill>
                  <a:srgbClr val="7030A0"/>
                </a:solidFill>
                <a:latin typeface="ＤＦ中太楷書体" pitchFamily="1" charset="-128"/>
                <a:ea typeface="ＤＦ中太楷書体" pitchFamily="1" charset="-128"/>
              </a:rPr>
              <a:t>1910</a:t>
            </a:r>
            <a:r>
              <a:rPr lang="zh-TW" altLang="en-US" sz="2000" b="1" spc="300" dirty="0">
                <a:solidFill>
                  <a:srgbClr val="7030A0"/>
                </a:solidFill>
                <a:latin typeface="ＤＦ中太楷書体" pitchFamily="1" charset="-128"/>
                <a:ea typeface="ＤＦ中太楷書体" pitchFamily="1" charset="-128"/>
              </a:rPr>
              <a:t>年代，在台灣受教育的讀書人，小學或私塾仍然是唸中文書，寫中文字；進入初中后就要唸日文</a:t>
            </a:r>
            <a:r>
              <a:rPr lang="zh-TW" altLang="en-US" sz="2000" spc="300" dirty="0">
                <a:solidFill>
                  <a:srgbClr val="7030A0"/>
                </a:solidFill>
                <a:latin typeface="ＤＦ中太楷書体" pitchFamily="1" charset="-128"/>
                <a:ea typeface="ＤＦ中太楷書体" pitchFamily="1" charset="-128"/>
              </a:rPr>
              <a:t>。</a:t>
            </a:r>
            <a:endParaRPr lang="en-US" altLang="zh-TW" sz="2000" spc="300" dirty="0">
              <a:solidFill>
                <a:srgbClr val="7030A0"/>
              </a:solidFill>
              <a:latin typeface="ＤＦ中太楷書体" pitchFamily="1" charset="-128"/>
              <a:ea typeface="ＤＦ中太楷書体" pitchFamily="1" charset="-128"/>
            </a:endParaRPr>
          </a:p>
          <a:p>
            <a:r>
              <a:rPr lang="zh-TW" altLang="en-US" sz="2000" spc="100" dirty="0">
                <a:solidFill>
                  <a:srgbClr val="7030A0"/>
                </a:solidFill>
                <a:latin typeface="ＤＦ中太楷書体" pitchFamily="1" charset="-128"/>
                <a:ea typeface="ＤＦ中太楷書体" pitchFamily="1" charset="-128"/>
              </a:rPr>
              <a:t> </a:t>
            </a:r>
            <a:endParaRPr lang="en-US" altLang="zh-TW" sz="2000" spc="100" dirty="0">
              <a:solidFill>
                <a:srgbClr val="7030A0"/>
              </a:solidFill>
              <a:latin typeface="ＤＦ中太楷書体" pitchFamily="1" charset="-128"/>
              <a:ea typeface="ＤＦ中太楷書体" pitchFamily="1" charset="-128"/>
            </a:endParaRPr>
          </a:p>
          <a:p>
            <a:r>
              <a:rPr lang="en-US" altLang="zh-TW" sz="2000" spc="100" dirty="0">
                <a:solidFill>
                  <a:srgbClr val="002060"/>
                </a:solidFill>
                <a:effectLst>
                  <a:outerShdw blurRad="38100" dist="38100" dir="2700000" algn="tl">
                    <a:srgbClr val="000000">
                      <a:alpha val="43137"/>
                    </a:srgbClr>
                  </a:outerShdw>
                </a:effectLst>
                <a:latin typeface="ＤＦ中太楷書体" pitchFamily="1" charset="-128"/>
                <a:ea typeface="ＤＦ中太楷書体" pitchFamily="1" charset="-128"/>
              </a:rPr>
              <a:t>3.</a:t>
            </a:r>
            <a:r>
              <a:rPr lang="zh-TW" altLang="en-US" sz="2000" b="1" spc="100" dirty="0">
                <a:solidFill>
                  <a:srgbClr val="002060"/>
                </a:solidFill>
                <a:effectLst>
                  <a:outerShdw blurRad="38100" dist="38100" dir="2700000" algn="tl">
                    <a:srgbClr val="000000">
                      <a:alpha val="43137"/>
                    </a:srgbClr>
                  </a:outerShdw>
                </a:effectLst>
                <a:latin typeface="ＤＦ中太楷書体" pitchFamily="1" charset="-128"/>
                <a:ea typeface="ＤＦ中太楷書体" pitchFamily="1" charset="-128"/>
              </a:rPr>
              <a:t>跨語世代</a:t>
            </a:r>
            <a:r>
              <a:rPr lang="zh-TW" altLang="en-US" sz="2000" spc="100" dirty="0">
                <a:solidFill>
                  <a:srgbClr val="002060"/>
                </a:solidFill>
                <a:effectLst>
                  <a:outerShdw blurRad="38100" dist="38100" dir="2700000" algn="tl">
                    <a:srgbClr val="000000">
                      <a:alpha val="43137"/>
                    </a:srgbClr>
                  </a:outerShdw>
                </a:effectLst>
                <a:latin typeface="ＤＦ中太楷書体" pitchFamily="1" charset="-128"/>
                <a:ea typeface="ＤＦ中太楷書体" pitchFamily="1" charset="-128"/>
              </a:rPr>
              <a:t>：</a:t>
            </a:r>
            <a:r>
              <a:rPr lang="en-US" altLang="zh-TW" sz="2000" b="1" spc="300" dirty="0">
                <a:solidFill>
                  <a:srgbClr val="002060"/>
                </a:solidFill>
                <a:latin typeface="ＤＦ中太楷書体" pitchFamily="1" charset="-128"/>
                <a:ea typeface="ＤＦ中太楷書体" pitchFamily="1" charset="-128"/>
              </a:rPr>
              <a:t>1919</a:t>
            </a:r>
            <a:r>
              <a:rPr lang="zh-TW" altLang="en-US" sz="2000" b="1" spc="300" dirty="0">
                <a:solidFill>
                  <a:srgbClr val="002060"/>
                </a:solidFill>
                <a:latin typeface="ＤＦ中太楷書体" pitchFamily="1" charset="-128"/>
                <a:ea typeface="ＤＦ中太楷書体" pitchFamily="1" charset="-128"/>
              </a:rPr>
              <a:t>年第一次世界大戰結束，民族自決風潮湧起，日本政府提出內地延長主義反制，</a:t>
            </a:r>
            <a:r>
              <a:rPr lang="en-US" altLang="zh-TW" sz="2000" b="1" spc="300" dirty="0">
                <a:solidFill>
                  <a:srgbClr val="002060"/>
                </a:solidFill>
                <a:latin typeface="ＤＦ中太楷書体" pitchFamily="1" charset="-128"/>
                <a:ea typeface="ＤＦ中太楷書体" pitchFamily="1" charset="-128"/>
              </a:rPr>
              <a:t>1922</a:t>
            </a:r>
            <a:r>
              <a:rPr lang="zh-TW" altLang="en-US" sz="2000" b="1" spc="300" dirty="0">
                <a:solidFill>
                  <a:srgbClr val="002060"/>
                </a:solidFill>
                <a:latin typeface="ＤＦ中太楷書体" pitchFamily="1" charset="-128"/>
                <a:ea typeface="ＤＦ中太楷書体" pitchFamily="1" charset="-128"/>
              </a:rPr>
              <a:t>年，總督府第二次發布</a:t>
            </a:r>
            <a:r>
              <a:rPr lang="en-US" altLang="zh-TW" sz="2000" b="1" spc="300" dirty="0">
                <a:solidFill>
                  <a:srgbClr val="002060"/>
                </a:solidFill>
                <a:latin typeface="ＤＦ中太楷書体" pitchFamily="1" charset="-128"/>
                <a:ea typeface="ＤＦ中太楷書体" pitchFamily="1" charset="-128"/>
              </a:rPr>
              <a:t>《</a:t>
            </a:r>
            <a:r>
              <a:rPr lang="zh-TW" altLang="en-US" sz="2000" b="1" spc="300" dirty="0">
                <a:solidFill>
                  <a:srgbClr val="002060"/>
                </a:solidFill>
                <a:latin typeface="ＤＦ中太楷書体" pitchFamily="1" charset="-128"/>
                <a:ea typeface="ＤＦ中太楷書体" pitchFamily="1" charset="-128"/>
              </a:rPr>
              <a:t>臺灣教育令</a:t>
            </a:r>
            <a:r>
              <a:rPr lang="en-US" altLang="zh-TW" sz="2000" b="1" spc="300" dirty="0">
                <a:solidFill>
                  <a:srgbClr val="002060"/>
                </a:solidFill>
                <a:latin typeface="ＤＦ中太楷書体" pitchFamily="1" charset="-128"/>
                <a:ea typeface="ＤＦ中太楷書体" pitchFamily="1" charset="-128"/>
              </a:rPr>
              <a:t>》</a:t>
            </a:r>
            <a:r>
              <a:rPr lang="zh-TW" altLang="en-US" sz="2000" b="1" spc="300" dirty="0">
                <a:solidFill>
                  <a:srgbClr val="002060"/>
                </a:solidFill>
                <a:latin typeface="ＤＦ中太楷書体" pitchFamily="1" charset="-128"/>
                <a:ea typeface="ＤＦ中太楷書体" pitchFamily="1" charset="-128"/>
              </a:rPr>
              <a:t>，要使臺灣教育體系與日本內地一體化與學制銜接，加上</a:t>
            </a:r>
            <a:r>
              <a:rPr lang="en-US" altLang="zh-TW" sz="2000" b="1" spc="300" dirty="0">
                <a:solidFill>
                  <a:srgbClr val="002060"/>
                </a:solidFill>
                <a:latin typeface="ＤＦ中太楷書体" pitchFamily="1" charset="-128"/>
                <a:ea typeface="ＤＦ中太楷書体" pitchFamily="1" charset="-128"/>
              </a:rPr>
              <a:t>1936</a:t>
            </a:r>
            <a:r>
              <a:rPr lang="zh-TW" altLang="en-US" sz="2000" b="1" spc="300" dirty="0">
                <a:solidFill>
                  <a:srgbClr val="002060"/>
                </a:solidFill>
                <a:latin typeface="ＤＦ中太楷書体" pitchFamily="1" charset="-128"/>
                <a:ea typeface="ＤＦ中太楷書体" pitchFamily="1" charset="-128"/>
              </a:rPr>
              <a:t>年在台灣推廣皇民化后，這個時期出生的台灣人世代，已經不會說中文，看中文書，並且從心理上是認同日本為祖國，例如李登輝</a:t>
            </a:r>
            <a:r>
              <a:rPr lang="zh-TW" altLang="en-US" sz="2000" b="1" spc="300" dirty="0" smtClean="0">
                <a:solidFill>
                  <a:srgbClr val="002060"/>
                </a:solidFill>
                <a:latin typeface="ＤＦ中太楷書体" pitchFamily="1" charset="-128"/>
                <a:ea typeface="ＤＦ中太楷書体" pitchFamily="1" charset="-128"/>
              </a:rPr>
              <a:t>等，也是</a:t>
            </a:r>
            <a:r>
              <a:rPr lang="en-US" altLang="zh-TW" sz="2000" b="1" spc="300" dirty="0" smtClean="0">
                <a:solidFill>
                  <a:srgbClr val="002060"/>
                </a:solidFill>
                <a:latin typeface="ＤＦ中太楷書体" pitchFamily="1" charset="-128"/>
                <a:ea typeface="ＤＦ中太楷書体" pitchFamily="1" charset="-128"/>
              </a:rPr>
              <a:t>1940-45</a:t>
            </a:r>
            <a:r>
              <a:rPr lang="zh-TW" altLang="en-US" sz="2000" b="1" spc="300" dirty="0" smtClean="0">
                <a:solidFill>
                  <a:srgbClr val="002060"/>
                </a:solidFill>
                <a:latin typeface="ＤＦ中太楷書体" pitchFamily="1" charset="-128"/>
                <a:ea typeface="ＤＦ中太楷書体" pitchFamily="1" charset="-128"/>
              </a:rPr>
              <a:t>年參加日本軍人</a:t>
            </a:r>
            <a:r>
              <a:rPr lang="en-US" altLang="zh-TW" sz="2000" b="1" spc="300" dirty="0" smtClean="0">
                <a:solidFill>
                  <a:srgbClr val="002060"/>
                </a:solidFill>
                <a:latin typeface="ＤＦ中太楷書体" pitchFamily="1" charset="-128"/>
                <a:ea typeface="ＤＦ中太楷書体" pitchFamily="1" charset="-128"/>
              </a:rPr>
              <a:t>80433</a:t>
            </a:r>
            <a:r>
              <a:rPr lang="zh-TW" altLang="en-US" sz="2000" b="1" spc="300" dirty="0" smtClean="0">
                <a:solidFill>
                  <a:srgbClr val="002060"/>
                </a:solidFill>
                <a:latin typeface="ＤＦ中太楷書体" pitchFamily="1" charset="-128"/>
                <a:ea typeface="ＤＦ中太楷書体" pitchFamily="1" charset="-128"/>
              </a:rPr>
              <a:t>人，軍屬</a:t>
            </a:r>
            <a:r>
              <a:rPr lang="en-US" altLang="zh-TW" sz="2000" b="1" spc="300" dirty="0" smtClean="0">
                <a:solidFill>
                  <a:srgbClr val="002060"/>
                </a:solidFill>
                <a:latin typeface="ＤＦ中太楷書体" pitchFamily="1" charset="-128"/>
                <a:ea typeface="ＤＦ中太楷書体" pitchFamily="1" charset="-128"/>
              </a:rPr>
              <a:t>(</a:t>
            </a:r>
            <a:r>
              <a:rPr lang="zh-TW" altLang="en-US" sz="2000" b="1" spc="300" dirty="0" smtClean="0">
                <a:latin typeface="ＤＦ中太楷書体" pitchFamily="1" charset="-128"/>
                <a:ea typeface="ＤＦ中太楷書体" pitchFamily="1" charset="-128"/>
              </a:rPr>
              <a:t>後勤和支援人員、文化宣傳和農墾</a:t>
            </a:r>
            <a:r>
              <a:rPr lang="en-US" altLang="zh-TW" sz="2000" b="1" spc="300" dirty="0" smtClean="0">
                <a:latin typeface="ＤＦ中太楷書体" pitchFamily="1" charset="-128"/>
                <a:ea typeface="ＤＦ中太楷書体" pitchFamily="1" charset="-128"/>
              </a:rPr>
              <a:t>)</a:t>
            </a:r>
            <a:r>
              <a:rPr lang="en-US" altLang="zh-TW" sz="2000" b="1" spc="300" dirty="0" smtClean="0">
                <a:solidFill>
                  <a:srgbClr val="002060"/>
                </a:solidFill>
                <a:latin typeface="ＤＦ中太楷書体" pitchFamily="1" charset="-128"/>
                <a:ea typeface="ＤＦ中太楷書体" pitchFamily="1" charset="-128"/>
              </a:rPr>
              <a:t>126750</a:t>
            </a:r>
            <a:r>
              <a:rPr lang="zh-TW" altLang="en-US" sz="2000" b="1" spc="300" dirty="0" smtClean="0">
                <a:solidFill>
                  <a:srgbClr val="002060"/>
                </a:solidFill>
                <a:latin typeface="ＤＦ中太楷書体" pitchFamily="1" charset="-128"/>
                <a:ea typeface="ＤＦ中太楷書体" pitchFamily="1" charset="-128"/>
              </a:rPr>
              <a:t>人的主力，此時台灣人口近</a:t>
            </a:r>
            <a:r>
              <a:rPr lang="en-US" altLang="zh-TW" sz="2000" b="1" spc="300" dirty="0" smtClean="0">
                <a:solidFill>
                  <a:srgbClr val="002060"/>
                </a:solidFill>
                <a:latin typeface="ＤＦ中太楷書体" pitchFamily="1" charset="-128"/>
                <a:ea typeface="ＤＦ中太楷書体" pitchFamily="1" charset="-128"/>
              </a:rPr>
              <a:t>600</a:t>
            </a:r>
            <a:r>
              <a:rPr lang="zh-TW" altLang="en-US" sz="2000" b="1" spc="300" dirty="0" smtClean="0">
                <a:solidFill>
                  <a:srgbClr val="002060"/>
                </a:solidFill>
                <a:latin typeface="ＤＦ中太楷書体" pitchFamily="1" charset="-128"/>
                <a:ea typeface="ＤＦ中太楷書体" pitchFamily="1" charset="-128"/>
              </a:rPr>
              <a:t>萬人。。</a:t>
            </a:r>
            <a:endParaRPr lang="zh-TW" altLang="en-US" sz="2000" b="1" spc="300" dirty="0">
              <a:solidFill>
                <a:srgbClr val="002060"/>
              </a:solidFill>
              <a:latin typeface="ＤＦ中太楷書体" pitchFamily="1" charset="-128"/>
              <a:ea typeface="ＤＦ中太楷書体" pitchFamily="1" charset="-128"/>
            </a:endParaRPr>
          </a:p>
        </p:txBody>
      </p:sp>
      <p:sp>
        <p:nvSpPr>
          <p:cNvPr id="3" name="矩形 2"/>
          <p:cNvSpPr/>
          <p:nvPr/>
        </p:nvSpPr>
        <p:spPr>
          <a:xfrm>
            <a:off x="2522512" y="428604"/>
            <a:ext cx="7254583" cy="861550"/>
          </a:xfrm>
          <a:prstGeom prst="rect">
            <a:avLst/>
          </a:prstGeom>
        </p:spPr>
        <p:txBody>
          <a:bodyPr wrap="square">
            <a:spAutoFit/>
          </a:bodyPr>
          <a:lstStyle/>
          <a:p>
            <a:r>
              <a:rPr lang="zh-TW" altLang="en-US" sz="3199" b="1" spc="100" dirty="0">
                <a:solidFill>
                  <a:srgbClr val="FF0000"/>
                </a:solidFill>
                <a:latin typeface="微軟正黑體" panose="020B0604030504040204" pitchFamily="34" charset="-120"/>
                <a:ea typeface="微軟正黑體" panose="020B0604030504040204" pitchFamily="34" charset="-120"/>
              </a:rPr>
              <a:t>從日本在台灣的皇民化看未來前景</a:t>
            </a:r>
            <a:endParaRPr lang="en-US" altLang="zh-TW" sz="3199" b="1" spc="100" dirty="0">
              <a:solidFill>
                <a:srgbClr val="FF0000"/>
              </a:solidFill>
              <a:latin typeface="微軟正黑體" panose="020B0604030504040204" pitchFamily="34" charset="-120"/>
              <a:ea typeface="微軟正黑體" panose="020B0604030504040204" pitchFamily="34" charset="-120"/>
            </a:endParaRPr>
          </a:p>
          <a:p>
            <a:endParaRPr lang="en-US" altLang="zh-TW" sz="1799" dirty="0"/>
          </a:p>
        </p:txBody>
      </p:sp>
    </p:spTree>
    <p:extLst>
      <p:ext uri="{BB962C8B-B14F-4D97-AF65-F5344CB8AC3E}">
        <p14:creationId xmlns:p14="http://schemas.microsoft.com/office/powerpoint/2010/main" xmlns="" val="3404866463"/>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chimes.wav"/>
          </p:stSnd>
        </p:sndAc>
      </p:transition>
    </mc:Choice>
    <mc:Fallback>
      <p:transition spd="med">
        <p:fade/>
        <p:sndAc>
          <p:stSnd>
            <p:snd r:embed="rId3" name="chimes.wav"/>
          </p:stSnd>
        </p:sndAc>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0A40F4A6-6BC3-4EF4-ADEF-3CEE4D71B551}"/>
              </a:ext>
            </a:extLst>
          </p:cNvPr>
          <p:cNvSpPr>
            <a:spLocks noGrp="1"/>
          </p:cNvSpPr>
          <p:nvPr>
            <p:ph idx="1"/>
          </p:nvPr>
        </p:nvSpPr>
        <p:spPr>
          <a:xfrm>
            <a:off x="2117015" y="548680"/>
            <a:ext cx="9555063" cy="5334322"/>
          </a:xfrm>
        </p:spPr>
        <p:txBody>
          <a:bodyPr>
            <a:normAutofit fontScale="62500" lnSpcReduction="20000"/>
          </a:bodyPr>
          <a:lstStyle/>
          <a:p>
            <a:pPr marL="45720" indent="0">
              <a:buNone/>
            </a:pPr>
            <a:r>
              <a:rPr lang="zh-TW" altLang="en-US" spc="100" dirty="0">
                <a:latin typeface="標楷體" panose="03000509000000000000" pitchFamily="65" charset="-120"/>
                <a:ea typeface="標楷體" panose="03000509000000000000" pitchFamily="65" charset="-120"/>
              </a:rPr>
              <a:t>         </a:t>
            </a:r>
            <a:r>
              <a:rPr lang="zh-TW" altLang="en-US" sz="2900" spc="100" dirty="0">
                <a:latin typeface="標楷體" panose="03000509000000000000" pitchFamily="65" charset="-120"/>
                <a:ea typeface="標楷體" panose="03000509000000000000" pitchFamily="65" charset="-120"/>
              </a:rPr>
              <a:t>乙未戰爭研究者張健豐花費</a:t>
            </a:r>
            <a:r>
              <a:rPr lang="en-US" altLang="zh-TW" sz="2900" spc="100" dirty="0" smtClean="0">
                <a:latin typeface="標楷體" panose="03000509000000000000" pitchFamily="65" charset="-120"/>
                <a:ea typeface="標楷體" panose="03000509000000000000" pitchFamily="65" charset="-120"/>
              </a:rPr>
              <a:t>10</a:t>
            </a:r>
            <a:r>
              <a:rPr lang="zh-TW" altLang="en-US" sz="2900" spc="100" smtClean="0">
                <a:latin typeface="標楷體" panose="03000509000000000000" pitchFamily="65" charset="-120"/>
                <a:ea typeface="標楷體" panose="03000509000000000000" pitchFamily="65" charset="-120"/>
              </a:rPr>
              <a:t>多年</a:t>
            </a:r>
            <a:r>
              <a:rPr lang="zh-TW" altLang="en-US" sz="2900" spc="100" dirty="0">
                <a:latin typeface="標楷體" panose="03000509000000000000" pitchFamily="65" charset="-120"/>
                <a:ea typeface="標楷體" panose="03000509000000000000" pitchFamily="65" charset="-120"/>
              </a:rPr>
              <a:t>時間，自費走遍全台灣，尋找早已被遺忘</a:t>
            </a:r>
            <a:endParaRPr lang="en-US" altLang="zh-TW" sz="2900" spc="100" dirty="0">
              <a:latin typeface="標楷體" panose="03000509000000000000" pitchFamily="65" charset="-120"/>
              <a:ea typeface="標楷體" panose="03000509000000000000" pitchFamily="65" charset="-120"/>
            </a:endParaRPr>
          </a:p>
          <a:p>
            <a:pPr marL="45720" indent="0">
              <a:buNone/>
            </a:pPr>
            <a:r>
              <a:rPr lang="zh-TW" altLang="en-US" sz="2900" spc="100" dirty="0">
                <a:latin typeface="標楷體" panose="03000509000000000000" pitchFamily="65" charset="-120"/>
                <a:ea typeface="標楷體" panose="03000509000000000000" pitchFamily="65" charset="-120"/>
              </a:rPr>
              <a:t>        的</a:t>
            </a:r>
            <a:r>
              <a:rPr lang="en-US" altLang="zh-TW" sz="2900" spc="100" dirty="0">
                <a:latin typeface="標楷體" panose="03000509000000000000" pitchFamily="65" charset="-120"/>
                <a:ea typeface="標楷體" panose="03000509000000000000" pitchFamily="65" charset="-120"/>
              </a:rPr>
              <a:t>1895</a:t>
            </a:r>
            <a:r>
              <a:rPr lang="zh-TW" altLang="en-US" sz="2900" spc="100" dirty="0">
                <a:latin typeface="標楷體" panose="03000509000000000000" pitchFamily="65" charset="-120"/>
                <a:ea typeface="標楷體" panose="03000509000000000000" pitchFamily="65" charset="-120"/>
              </a:rPr>
              <a:t>年乙未戰爭史料，這段歷史是日本人刻意掩藏、</a:t>
            </a:r>
            <a:r>
              <a:rPr lang="zh-TW" altLang="en-US" sz="2900" spc="100" dirty="0">
                <a:solidFill>
                  <a:srgbClr val="FF0000"/>
                </a:solidFill>
                <a:latin typeface="標楷體" panose="03000509000000000000" pitchFamily="65" charset="-120"/>
                <a:ea typeface="標楷體" panose="03000509000000000000" pitchFamily="65" charset="-120"/>
              </a:rPr>
              <a:t>而選擇性遺忘，對</a:t>
            </a:r>
            <a:endParaRPr lang="en-US" altLang="zh-TW" sz="2900" spc="100" dirty="0">
              <a:solidFill>
                <a:srgbClr val="FF0000"/>
              </a:solidFill>
              <a:latin typeface="標楷體" panose="03000509000000000000" pitchFamily="65" charset="-120"/>
              <a:ea typeface="標楷體" panose="03000509000000000000" pitchFamily="65" charset="-120"/>
            </a:endParaRPr>
          </a:p>
          <a:p>
            <a:pPr marL="45720" indent="0">
              <a:buNone/>
            </a:pPr>
            <a:r>
              <a:rPr lang="zh-TW" altLang="en-US" sz="2900" spc="100" dirty="0">
                <a:solidFill>
                  <a:srgbClr val="FF0000"/>
                </a:solidFill>
                <a:latin typeface="標楷體" panose="03000509000000000000" pitchFamily="65" charset="-120"/>
                <a:ea typeface="標楷體" panose="03000509000000000000" pitchFamily="65" charset="-120"/>
              </a:rPr>
              <a:t>        現居台灣</a:t>
            </a:r>
            <a:r>
              <a:rPr lang="en-US" altLang="zh-TW" sz="2900" spc="100" dirty="0">
                <a:solidFill>
                  <a:srgbClr val="FF0000"/>
                </a:solidFill>
                <a:latin typeface="標楷體" panose="03000509000000000000" pitchFamily="65" charset="-120"/>
                <a:ea typeface="標楷體" panose="03000509000000000000" pitchFamily="65" charset="-120"/>
              </a:rPr>
              <a:t>2300</a:t>
            </a:r>
            <a:r>
              <a:rPr lang="zh-TW" altLang="en-US" sz="2900" spc="100" dirty="0">
                <a:solidFill>
                  <a:srgbClr val="FF0000"/>
                </a:solidFill>
                <a:latin typeface="標楷體" panose="03000509000000000000" pitchFamily="65" charset="-120"/>
                <a:ea typeface="標楷體" panose="03000509000000000000" pitchFamily="65" charset="-120"/>
              </a:rPr>
              <a:t>萬人也僅是一個糢糊的歷史印象</a:t>
            </a:r>
            <a:r>
              <a:rPr lang="zh-TW" altLang="en-US" sz="2900" spc="100" dirty="0">
                <a:latin typeface="標楷體" panose="03000509000000000000" pitchFamily="65" charset="-120"/>
                <a:ea typeface="標楷體" panose="03000509000000000000" pitchFamily="65" charset="-120"/>
              </a:rPr>
              <a:t>，因為現代人只知道</a:t>
            </a:r>
            <a:r>
              <a:rPr lang="en-US" altLang="zh-TW" sz="2900" spc="100" dirty="0">
                <a:latin typeface="標楷體" panose="03000509000000000000" pitchFamily="65" charset="-120"/>
                <a:ea typeface="標楷體" panose="03000509000000000000" pitchFamily="65" charset="-120"/>
              </a:rPr>
              <a:t>228</a:t>
            </a:r>
            <a:r>
              <a:rPr lang="zh-TW" altLang="en-US" sz="2900" spc="100" dirty="0">
                <a:latin typeface="標楷體" panose="03000509000000000000" pitchFamily="65" charset="-120"/>
                <a:ea typeface="標楷體" panose="03000509000000000000" pitchFamily="65" charset="-120"/>
              </a:rPr>
              <a:t>事件</a:t>
            </a:r>
            <a:endParaRPr lang="en-US" altLang="zh-TW" sz="2900" spc="100" dirty="0">
              <a:latin typeface="標楷體" panose="03000509000000000000" pitchFamily="65" charset="-120"/>
              <a:ea typeface="標楷體" panose="03000509000000000000" pitchFamily="65" charset="-120"/>
            </a:endParaRPr>
          </a:p>
          <a:p>
            <a:pPr marL="45720" indent="0">
              <a:buNone/>
            </a:pPr>
            <a:r>
              <a:rPr lang="en-US" altLang="zh-TW" sz="2900" spc="100" dirty="0">
                <a:latin typeface="標楷體" panose="03000509000000000000" pitchFamily="65" charset="-120"/>
                <a:ea typeface="標楷體" panose="03000509000000000000" pitchFamily="65" charset="-120"/>
              </a:rPr>
              <a:t>         </a:t>
            </a:r>
            <a:r>
              <a:rPr lang="zh-TW" altLang="en-US" sz="2900" spc="100" dirty="0">
                <a:latin typeface="標楷體" panose="03000509000000000000" pitchFamily="65" charset="-120"/>
                <a:ea typeface="標楷體" panose="03000509000000000000" pitchFamily="65" charset="-120"/>
              </a:rPr>
              <a:t>，早就將</a:t>
            </a:r>
            <a:r>
              <a:rPr lang="en-US" altLang="zh-TW" sz="2900" spc="100" dirty="0">
                <a:latin typeface="標楷體" panose="03000509000000000000" pitchFamily="65" charset="-120"/>
                <a:ea typeface="標楷體" panose="03000509000000000000" pitchFamily="65" charset="-120"/>
              </a:rPr>
              <a:t>120</a:t>
            </a:r>
            <a:r>
              <a:rPr lang="zh-TW" altLang="en-US" sz="2900" spc="100" dirty="0">
                <a:latin typeface="標楷體" panose="03000509000000000000" pitchFamily="65" charset="-120"/>
                <a:ea typeface="標楷體" panose="03000509000000000000" pitchFamily="65" charset="-120"/>
              </a:rPr>
              <a:t>多年前的陳年往事束之高閣，這批約</a:t>
            </a:r>
            <a:r>
              <a:rPr lang="en-US" altLang="zh-TW" sz="2900" spc="100" dirty="0">
                <a:latin typeface="標楷體" panose="03000509000000000000" pitchFamily="65" charset="-120"/>
                <a:ea typeface="標楷體" panose="03000509000000000000" pitchFamily="65" charset="-120"/>
              </a:rPr>
              <a:t>50</a:t>
            </a:r>
            <a:r>
              <a:rPr lang="zh-TW" altLang="en-US" sz="2900" spc="100" dirty="0">
                <a:latin typeface="標楷體" panose="03000509000000000000" pitchFamily="65" charset="-120"/>
                <a:ea typeface="標楷體" panose="03000509000000000000" pitchFamily="65" charset="-120"/>
              </a:rPr>
              <a:t>萬名犧牲者</a:t>
            </a:r>
            <a:r>
              <a:rPr lang="en-US" altLang="zh-TW" sz="2900" spc="100" dirty="0">
                <a:latin typeface="標楷體" panose="03000509000000000000" pitchFamily="65" charset="-120"/>
                <a:ea typeface="標楷體" panose="03000509000000000000" pitchFamily="65" charset="-120"/>
              </a:rPr>
              <a:t>(</a:t>
            </a:r>
            <a:r>
              <a:rPr lang="zh-TW" altLang="en-US" sz="2900" spc="100" dirty="0">
                <a:latin typeface="標楷體" panose="03000509000000000000" pitchFamily="65" charset="-120"/>
                <a:ea typeface="標楷體" panose="03000509000000000000" pitchFamily="65" charset="-120"/>
              </a:rPr>
              <a:t>當年台灣</a:t>
            </a:r>
            <a:endParaRPr lang="en-US" altLang="zh-TW" sz="2900" spc="100" dirty="0">
              <a:latin typeface="標楷體" panose="03000509000000000000" pitchFamily="65" charset="-120"/>
              <a:ea typeface="標楷體" panose="03000509000000000000" pitchFamily="65" charset="-120"/>
            </a:endParaRPr>
          </a:p>
          <a:p>
            <a:pPr marL="45720" indent="0">
              <a:buNone/>
            </a:pPr>
            <a:r>
              <a:rPr lang="en-US" altLang="zh-TW" sz="2900" spc="100" dirty="0">
                <a:latin typeface="標楷體" panose="03000509000000000000" pitchFamily="65" charset="-120"/>
                <a:ea typeface="標楷體" panose="03000509000000000000" pitchFamily="65" charset="-120"/>
              </a:rPr>
              <a:t>         </a:t>
            </a:r>
            <a:r>
              <a:rPr lang="zh-TW" altLang="en-US" sz="2900" spc="100" dirty="0">
                <a:latin typeface="標楷體" panose="03000509000000000000" pitchFamily="65" charset="-120"/>
                <a:ea typeface="標楷體" panose="03000509000000000000" pitchFamily="65" charset="-120"/>
              </a:rPr>
              <a:t>人口約</a:t>
            </a:r>
            <a:r>
              <a:rPr lang="en-US" altLang="zh-TW" sz="2900" spc="100" dirty="0">
                <a:latin typeface="標楷體" panose="03000509000000000000" pitchFamily="65" charset="-120"/>
                <a:ea typeface="標楷體" panose="03000509000000000000" pitchFamily="65" charset="-120"/>
              </a:rPr>
              <a:t>300</a:t>
            </a:r>
            <a:r>
              <a:rPr lang="zh-TW" altLang="en-US" sz="2900" spc="100" dirty="0">
                <a:latin typeface="標楷體" panose="03000509000000000000" pitchFamily="65" charset="-120"/>
                <a:ea typeface="標楷體" panose="03000509000000000000" pitchFamily="65" charset="-120"/>
              </a:rPr>
              <a:t>萬人</a:t>
            </a:r>
            <a:r>
              <a:rPr lang="en-US" altLang="zh-TW" sz="2900" spc="100" dirty="0">
                <a:latin typeface="標楷體" panose="03000509000000000000" pitchFamily="65" charset="-120"/>
                <a:ea typeface="標楷體" panose="03000509000000000000" pitchFamily="65" charset="-120"/>
              </a:rPr>
              <a:t>)</a:t>
            </a:r>
            <a:r>
              <a:rPr lang="zh-TW" altLang="en-US" sz="2900" spc="100" dirty="0">
                <a:latin typeface="標楷體" panose="03000509000000000000" pitchFamily="65" charset="-120"/>
                <a:ea typeface="標楷體" panose="03000509000000000000" pitchFamily="65" charset="-120"/>
              </a:rPr>
              <a:t>，沒有被當今政客們紀念，主因是在選舉時，沒法挑動</a:t>
            </a:r>
            <a:endParaRPr lang="en-US" altLang="zh-TW" sz="2900" spc="100" dirty="0">
              <a:latin typeface="標楷體" panose="03000509000000000000" pitchFamily="65" charset="-120"/>
              <a:ea typeface="標楷體" panose="03000509000000000000" pitchFamily="65" charset="-120"/>
            </a:endParaRPr>
          </a:p>
          <a:p>
            <a:pPr marL="45720" indent="0">
              <a:buNone/>
            </a:pPr>
            <a:r>
              <a:rPr lang="zh-TW" altLang="en-US" sz="2900" spc="100" dirty="0">
                <a:latin typeface="標楷體" panose="03000509000000000000" pitchFamily="65" charset="-120"/>
                <a:ea typeface="標楷體" panose="03000509000000000000" pitchFamily="65" charset="-120"/>
              </a:rPr>
              <a:t>省籍情結，奪得選票的利用價值？有意或無知中遺忘？</a:t>
            </a:r>
          </a:p>
          <a:p>
            <a:pPr marL="45720" indent="0">
              <a:buNone/>
            </a:pPr>
            <a:r>
              <a:rPr lang="en-US" altLang="zh-TW" sz="2900" spc="100" dirty="0">
                <a:latin typeface="標楷體" panose="03000509000000000000" pitchFamily="65" charset="-120"/>
                <a:ea typeface="標楷體" panose="03000509000000000000" pitchFamily="65" charset="-120"/>
              </a:rPr>
              <a:t>2017</a:t>
            </a:r>
            <a:r>
              <a:rPr lang="zh-TW" altLang="en-US" sz="2900" spc="100" dirty="0">
                <a:latin typeface="標楷體" panose="03000509000000000000" pitchFamily="65" charset="-120"/>
                <a:ea typeface="標楷體" panose="03000509000000000000" pitchFamily="65" charset="-120"/>
              </a:rPr>
              <a:t>年初，尖端科技軍事雜誌社和張健豐合作，投資拍十集</a:t>
            </a:r>
            <a:r>
              <a:rPr lang="en-US" altLang="zh-TW" sz="2900" spc="100" dirty="0">
                <a:latin typeface="標楷體" panose="03000509000000000000" pitchFamily="65" charset="-120"/>
                <a:ea typeface="標楷體" panose="03000509000000000000" pitchFamily="65" charset="-120"/>
              </a:rPr>
              <a:t>1895</a:t>
            </a:r>
            <a:r>
              <a:rPr lang="zh-TW" altLang="en-US" sz="2900" spc="100" dirty="0">
                <a:latin typeface="標楷體" panose="03000509000000000000" pitchFamily="65" charset="-120"/>
                <a:ea typeface="標楷體" panose="03000509000000000000" pitchFamily="65" charset="-120"/>
              </a:rPr>
              <a:t>年乙未戰爭影片，每集</a:t>
            </a:r>
            <a:endParaRPr lang="en-US" altLang="zh-TW" sz="2900" spc="100" dirty="0">
              <a:latin typeface="標楷體" panose="03000509000000000000" pitchFamily="65" charset="-120"/>
              <a:ea typeface="標楷體" panose="03000509000000000000" pitchFamily="65" charset="-120"/>
            </a:endParaRPr>
          </a:p>
          <a:p>
            <a:pPr marL="45720" indent="0">
              <a:buNone/>
            </a:pPr>
            <a:r>
              <a:rPr lang="zh-TW" altLang="en-US" sz="2900" spc="100" dirty="0">
                <a:latin typeface="標楷體" panose="03000509000000000000" pitchFamily="65" charset="-120"/>
                <a:ea typeface="標楷體" panose="03000509000000000000" pitchFamily="65" charset="-120"/>
              </a:rPr>
              <a:t>約</a:t>
            </a:r>
            <a:r>
              <a:rPr lang="en-US" altLang="zh-TW" sz="2900" spc="100" dirty="0">
                <a:latin typeface="標楷體" panose="03000509000000000000" pitchFamily="65" charset="-120"/>
                <a:ea typeface="標楷體" panose="03000509000000000000" pitchFamily="65" charset="-120"/>
              </a:rPr>
              <a:t>13-15</a:t>
            </a:r>
            <a:r>
              <a:rPr lang="zh-TW" altLang="en-US" sz="2900" spc="100" dirty="0">
                <a:latin typeface="標楷體" panose="03000509000000000000" pitchFamily="65" charset="-120"/>
                <a:ea typeface="標楷體" panose="03000509000000000000" pitchFamily="65" charset="-120"/>
              </a:rPr>
              <a:t>分鐘，至</a:t>
            </a:r>
            <a:r>
              <a:rPr lang="en-US" altLang="zh-TW" sz="2900" spc="100" dirty="0">
                <a:latin typeface="標楷體" panose="03000509000000000000" pitchFamily="65" charset="-120"/>
                <a:ea typeface="標楷體" panose="03000509000000000000" pitchFamily="65" charset="-120"/>
              </a:rPr>
              <a:t>2019</a:t>
            </a:r>
            <a:r>
              <a:rPr lang="zh-TW" altLang="en-US" sz="2900" spc="100" dirty="0">
                <a:latin typeface="標楷體" panose="03000509000000000000" pitchFamily="65" charset="-120"/>
                <a:ea typeface="標楷體" panose="03000509000000000000" pitchFamily="65" charset="-120"/>
              </a:rPr>
              <a:t>年</a:t>
            </a:r>
            <a:r>
              <a:rPr lang="en-US" altLang="zh-TW" sz="2900" spc="100" dirty="0">
                <a:latin typeface="標楷體" panose="03000509000000000000" pitchFamily="65" charset="-120"/>
                <a:ea typeface="標楷體" panose="03000509000000000000" pitchFamily="65" charset="-120"/>
              </a:rPr>
              <a:t>2</a:t>
            </a:r>
            <a:r>
              <a:rPr lang="zh-TW" altLang="en-US" sz="2900" spc="100" dirty="0">
                <a:latin typeface="標楷體" panose="03000509000000000000" pitchFamily="65" charset="-120"/>
                <a:ea typeface="標楷體" panose="03000509000000000000" pitchFamily="65" charset="-120"/>
              </a:rPr>
              <a:t>月已完成</a:t>
            </a:r>
            <a:r>
              <a:rPr lang="en-US" altLang="zh-TW" sz="2900" spc="100" dirty="0">
                <a:latin typeface="標楷體" panose="03000509000000000000" pitchFamily="65" charset="-120"/>
                <a:ea typeface="標楷體" panose="03000509000000000000" pitchFamily="65" charset="-120"/>
              </a:rPr>
              <a:t>6</a:t>
            </a:r>
            <a:r>
              <a:rPr lang="zh-TW" altLang="en-US" sz="2900" spc="100" dirty="0">
                <a:latin typeface="標楷體" panose="03000509000000000000" pitchFamily="65" charset="-120"/>
                <a:ea typeface="標楷體" panose="03000509000000000000" pitchFamily="65" charset="-120"/>
              </a:rPr>
              <a:t>集，另外也承辦一集客委會的乙未戰爭中犧牲的客</a:t>
            </a:r>
            <a:endParaRPr lang="en-US" altLang="zh-TW" sz="2900" spc="100" dirty="0">
              <a:latin typeface="標楷體" panose="03000509000000000000" pitchFamily="65" charset="-120"/>
              <a:ea typeface="標楷體" panose="03000509000000000000" pitchFamily="65" charset="-120"/>
            </a:endParaRPr>
          </a:p>
          <a:p>
            <a:pPr marL="45720" indent="0">
              <a:buNone/>
            </a:pPr>
            <a:r>
              <a:rPr lang="zh-TW" altLang="en-US" sz="2900" spc="100" dirty="0">
                <a:latin typeface="標楷體" panose="03000509000000000000" pitchFamily="65" charset="-120"/>
                <a:ea typeface="標楷體" panose="03000509000000000000" pitchFamily="65" charset="-120"/>
              </a:rPr>
              <a:t>家英烈影片；在網路播出至今已有</a:t>
            </a:r>
            <a:r>
              <a:rPr lang="en-US" altLang="zh-TW" sz="2900" spc="100" dirty="0">
                <a:latin typeface="標楷體" panose="03000509000000000000" pitchFamily="65" charset="-120"/>
                <a:ea typeface="標楷體" panose="03000509000000000000" pitchFamily="65" charset="-120"/>
              </a:rPr>
              <a:t>100</a:t>
            </a:r>
            <a:r>
              <a:rPr lang="zh-TW" altLang="en-US" sz="2900" spc="100" dirty="0">
                <a:latin typeface="標楷體" panose="03000509000000000000" pitchFamily="65" charset="-120"/>
                <a:ea typeface="標楷體" panose="03000509000000000000" pitchFamily="65" charset="-120"/>
              </a:rPr>
              <a:t>萬人次觀看。</a:t>
            </a:r>
            <a:endParaRPr lang="en-US" altLang="zh-TW" sz="2900" spc="100" dirty="0">
              <a:latin typeface="標楷體" panose="03000509000000000000" pitchFamily="65" charset="-120"/>
              <a:ea typeface="標楷體" panose="03000509000000000000" pitchFamily="65" charset="-120"/>
            </a:endParaRPr>
          </a:p>
          <a:p>
            <a:pPr marL="45720" indent="0">
              <a:buNone/>
            </a:pPr>
            <a:r>
              <a:rPr lang="zh-TW" altLang="en-US" sz="2900" b="1" spc="100" dirty="0">
                <a:solidFill>
                  <a:srgbClr val="C00000"/>
                </a:solidFill>
                <a:latin typeface="標楷體" panose="03000509000000000000" pitchFamily="65" charset="-120"/>
                <a:ea typeface="標楷體" panose="03000509000000000000" pitchFamily="65" charset="-120"/>
              </a:rPr>
              <a:t>未來期望能夠比照建立</a:t>
            </a:r>
            <a:r>
              <a:rPr lang="en-US" altLang="zh-TW" sz="2900" b="1" spc="100" dirty="0">
                <a:solidFill>
                  <a:srgbClr val="C00000"/>
                </a:solidFill>
                <a:latin typeface="標楷體" panose="03000509000000000000" pitchFamily="65" charset="-120"/>
                <a:ea typeface="標楷體" panose="03000509000000000000" pitchFamily="65" charset="-120"/>
              </a:rPr>
              <a:t>228</a:t>
            </a:r>
            <a:r>
              <a:rPr lang="zh-TW" altLang="en-US" sz="2900" b="1" spc="100" dirty="0">
                <a:solidFill>
                  <a:srgbClr val="C00000"/>
                </a:solidFill>
                <a:latin typeface="標楷體" panose="03000509000000000000" pitchFamily="65" charset="-120"/>
                <a:ea typeface="標楷體" panose="03000509000000000000" pitchFamily="65" charset="-120"/>
              </a:rPr>
              <a:t>紀念館的模式，在</a:t>
            </a:r>
            <a:r>
              <a:rPr lang="en-US" altLang="zh-TW" sz="2900" b="1" spc="100" dirty="0">
                <a:solidFill>
                  <a:srgbClr val="C00000"/>
                </a:solidFill>
                <a:latin typeface="標楷體" panose="03000509000000000000" pitchFamily="65" charset="-120"/>
                <a:ea typeface="標楷體" panose="03000509000000000000" pitchFamily="65" charset="-120"/>
              </a:rPr>
              <a:t>1895</a:t>
            </a:r>
            <a:r>
              <a:rPr lang="zh-TW" altLang="en-US" sz="2900" b="1" spc="100" dirty="0">
                <a:solidFill>
                  <a:srgbClr val="C00000"/>
                </a:solidFill>
                <a:latin typeface="標楷體" panose="03000509000000000000" pitchFamily="65" charset="-120"/>
                <a:ea typeface="標楷體" panose="03000509000000000000" pitchFamily="65" charset="-120"/>
              </a:rPr>
              <a:t>年乙未戰爭中重大戰役舊址，建立</a:t>
            </a:r>
            <a:endParaRPr lang="en-US" altLang="zh-TW" sz="2900" b="1" spc="100" dirty="0">
              <a:solidFill>
                <a:srgbClr val="C00000"/>
              </a:solidFill>
              <a:latin typeface="標楷體" panose="03000509000000000000" pitchFamily="65" charset="-120"/>
              <a:ea typeface="標楷體" panose="03000509000000000000" pitchFamily="65" charset="-120"/>
            </a:endParaRPr>
          </a:p>
          <a:p>
            <a:pPr marL="45720" indent="0">
              <a:buNone/>
            </a:pPr>
            <a:r>
              <a:rPr lang="zh-TW" altLang="en-US" sz="2900" b="1" spc="100" dirty="0">
                <a:solidFill>
                  <a:srgbClr val="C00000"/>
                </a:solidFill>
                <a:latin typeface="標楷體" panose="03000509000000000000" pitchFamily="65" charset="-120"/>
                <a:ea typeface="標楷體" panose="03000509000000000000" pitchFamily="65" charset="-120"/>
              </a:rPr>
              <a:t>乙未戰爭紀念館或古戰場公園，追悼台灣史上第一批大規模保鄉衛土而犧牲的先民。</a:t>
            </a:r>
          </a:p>
          <a:p>
            <a:endParaRPr lang="zh-TW" altLang="en-US" dirty="0"/>
          </a:p>
        </p:txBody>
      </p:sp>
      <p:pic>
        <p:nvPicPr>
          <p:cNvPr id="5" name="圖片 4">
            <a:extLst>
              <a:ext uri="{FF2B5EF4-FFF2-40B4-BE49-F238E27FC236}">
                <a16:creationId xmlns:a16="http://schemas.microsoft.com/office/drawing/2014/main" xmlns="" id="{EDF2D2DD-A6F2-48ED-93A2-C70F8E3E0887}"/>
              </a:ext>
            </a:extLst>
          </p:cNvPr>
          <p:cNvPicPr>
            <a:picLocks noChangeAspect="1"/>
          </p:cNvPicPr>
          <p:nvPr/>
        </p:nvPicPr>
        <p:blipFill>
          <a:blip r:embed="rId3"/>
          <a:stretch>
            <a:fillRect/>
          </a:stretch>
        </p:blipFill>
        <p:spPr>
          <a:xfrm>
            <a:off x="250848" y="188640"/>
            <a:ext cx="2897005" cy="2172754"/>
          </a:xfrm>
          <a:prstGeom prst="rect">
            <a:avLst/>
          </a:prstGeom>
        </p:spPr>
      </p:pic>
      <p:pic>
        <p:nvPicPr>
          <p:cNvPr id="7" name="圖片 6">
            <a:extLst>
              <a:ext uri="{FF2B5EF4-FFF2-40B4-BE49-F238E27FC236}">
                <a16:creationId xmlns:a16="http://schemas.microsoft.com/office/drawing/2014/main" xmlns="" id="{7D6E5931-15E5-475A-A7E5-BA01615962E7}"/>
              </a:ext>
            </a:extLst>
          </p:cNvPr>
          <p:cNvPicPr>
            <a:picLocks noChangeAspect="1"/>
          </p:cNvPicPr>
          <p:nvPr/>
        </p:nvPicPr>
        <p:blipFill>
          <a:blip r:embed="rId4"/>
          <a:stretch>
            <a:fillRect/>
          </a:stretch>
        </p:blipFill>
        <p:spPr>
          <a:xfrm>
            <a:off x="9465462" y="5401672"/>
            <a:ext cx="2632873" cy="1478785"/>
          </a:xfrm>
          <a:prstGeom prst="rect">
            <a:avLst/>
          </a:prstGeom>
        </p:spPr>
      </p:pic>
      <p:pic>
        <p:nvPicPr>
          <p:cNvPr id="9" name="圖片 8">
            <a:extLst>
              <a:ext uri="{FF2B5EF4-FFF2-40B4-BE49-F238E27FC236}">
                <a16:creationId xmlns:a16="http://schemas.microsoft.com/office/drawing/2014/main" xmlns="" id="{9BA918D0-B27C-4843-AFE2-78C1592EEC0B}"/>
              </a:ext>
            </a:extLst>
          </p:cNvPr>
          <p:cNvPicPr>
            <a:picLocks noChangeAspect="1"/>
          </p:cNvPicPr>
          <p:nvPr/>
        </p:nvPicPr>
        <p:blipFill>
          <a:blip r:embed="rId5"/>
          <a:stretch>
            <a:fillRect/>
          </a:stretch>
        </p:blipFill>
        <p:spPr>
          <a:xfrm>
            <a:off x="516747" y="5371671"/>
            <a:ext cx="2492815" cy="1400120"/>
          </a:xfrm>
          <a:prstGeom prst="rect">
            <a:avLst/>
          </a:prstGeom>
        </p:spPr>
      </p:pic>
      <p:pic>
        <p:nvPicPr>
          <p:cNvPr id="11" name="圖片 10">
            <a:extLst>
              <a:ext uri="{FF2B5EF4-FFF2-40B4-BE49-F238E27FC236}">
                <a16:creationId xmlns:a16="http://schemas.microsoft.com/office/drawing/2014/main" xmlns="" id="{B91A7A6F-92B5-4C19-8FB3-2F01F733491D}"/>
              </a:ext>
            </a:extLst>
          </p:cNvPr>
          <p:cNvPicPr>
            <a:picLocks noChangeAspect="1"/>
          </p:cNvPicPr>
          <p:nvPr/>
        </p:nvPicPr>
        <p:blipFill>
          <a:blip r:embed="rId6"/>
          <a:stretch>
            <a:fillRect/>
          </a:stretch>
        </p:blipFill>
        <p:spPr>
          <a:xfrm>
            <a:off x="7026774" y="5334074"/>
            <a:ext cx="2263179" cy="1508786"/>
          </a:xfrm>
          <a:prstGeom prst="rect">
            <a:avLst/>
          </a:prstGeom>
        </p:spPr>
      </p:pic>
      <p:pic>
        <p:nvPicPr>
          <p:cNvPr id="15" name="圖片 14">
            <a:extLst>
              <a:ext uri="{FF2B5EF4-FFF2-40B4-BE49-F238E27FC236}">
                <a16:creationId xmlns:a16="http://schemas.microsoft.com/office/drawing/2014/main" xmlns="" id="{C6A96F04-EB1F-4AB4-ACDD-E7E4439CD801}"/>
              </a:ext>
            </a:extLst>
          </p:cNvPr>
          <p:cNvPicPr>
            <a:picLocks noChangeAspect="1"/>
          </p:cNvPicPr>
          <p:nvPr/>
        </p:nvPicPr>
        <p:blipFill>
          <a:blip r:embed="rId7"/>
          <a:stretch>
            <a:fillRect/>
          </a:stretch>
        </p:blipFill>
        <p:spPr>
          <a:xfrm>
            <a:off x="5356268" y="5312628"/>
            <a:ext cx="1441267" cy="1507554"/>
          </a:xfrm>
          <a:prstGeom prst="rect">
            <a:avLst/>
          </a:prstGeom>
        </p:spPr>
      </p:pic>
      <p:pic>
        <p:nvPicPr>
          <p:cNvPr id="17" name="圖片 16">
            <a:extLst>
              <a:ext uri="{FF2B5EF4-FFF2-40B4-BE49-F238E27FC236}">
                <a16:creationId xmlns:a16="http://schemas.microsoft.com/office/drawing/2014/main" xmlns="" id="{873CAF28-A322-4DBB-AEDB-28C1070D28C9}"/>
              </a:ext>
            </a:extLst>
          </p:cNvPr>
          <p:cNvPicPr>
            <a:picLocks noChangeAspect="1"/>
          </p:cNvPicPr>
          <p:nvPr/>
        </p:nvPicPr>
        <p:blipFill>
          <a:blip r:embed="rId8"/>
          <a:stretch>
            <a:fillRect/>
          </a:stretch>
        </p:blipFill>
        <p:spPr>
          <a:xfrm>
            <a:off x="3147853" y="5334074"/>
            <a:ext cx="1987129" cy="1490347"/>
          </a:xfrm>
          <a:prstGeom prst="rect">
            <a:avLst/>
          </a:prstGeom>
        </p:spPr>
      </p:pic>
    </p:spTree>
    <p:extLst>
      <p:ext uri="{BB962C8B-B14F-4D97-AF65-F5344CB8AC3E}">
        <p14:creationId xmlns:p14="http://schemas.microsoft.com/office/powerpoint/2010/main" xmlns="" val="2142382359"/>
      </p:ext>
    </p:extLst>
  </p:cSld>
  <p:clrMapOvr>
    <a:masterClrMapping/>
  </p:clrMapOvr>
  <p:transition>
    <p:fade/>
    <p:sndAc>
      <p:stSnd>
        <p:snd r:embed="rId2" name="drumroll.wav"/>
      </p:stSnd>
    </p:sndAc>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xmlns="" id="{9CF761FA-E46A-4A9B-93B1-1AD4A0AD40BE}"/>
              </a:ext>
            </a:extLst>
          </p:cNvPr>
          <p:cNvSpPr/>
          <p:nvPr/>
        </p:nvSpPr>
        <p:spPr>
          <a:xfrm>
            <a:off x="2566020" y="978085"/>
            <a:ext cx="8136904" cy="2004651"/>
          </a:xfrm>
          <a:prstGeom prst="rect">
            <a:avLst/>
          </a:prstGeom>
        </p:spPr>
        <p:txBody>
          <a:bodyPr wrap="square">
            <a:spAutoFit/>
          </a:bodyPr>
          <a:lstStyle/>
          <a:p>
            <a:pPr>
              <a:lnSpc>
                <a:spcPct val="150000"/>
              </a:lnSpc>
            </a:pPr>
            <a:r>
              <a:rPr lang="zh-TW" altLang="en-US" sz="4400" b="1" dirty="0">
                <a:latin typeface="標楷體" panose="03000509000000000000" pitchFamily="65" charset="-120"/>
                <a:ea typeface="標楷體" panose="03000509000000000000" pitchFamily="65" charset="-120"/>
              </a:rPr>
              <a:t>上下五千年   縱橫八千里</a:t>
            </a:r>
            <a:endParaRPr lang="en-US" altLang="zh-TW" sz="4400" b="1" dirty="0">
              <a:latin typeface="標楷體" panose="03000509000000000000" pitchFamily="65" charset="-120"/>
              <a:ea typeface="標楷體" panose="03000509000000000000" pitchFamily="65" charset="-120"/>
            </a:endParaRPr>
          </a:p>
          <a:p>
            <a:pPr>
              <a:lnSpc>
                <a:spcPct val="150000"/>
              </a:lnSpc>
            </a:pPr>
            <a:r>
              <a:rPr lang="zh-TW" altLang="en-US" sz="4400" b="1" dirty="0">
                <a:latin typeface="標楷體" panose="03000509000000000000" pitchFamily="65" charset="-120"/>
                <a:ea typeface="標楷體" panose="03000509000000000000" pitchFamily="65" charset="-120"/>
              </a:rPr>
              <a:t>戰爭與和平   盡在方寸間</a:t>
            </a:r>
          </a:p>
        </p:txBody>
      </p:sp>
      <p:pic>
        <p:nvPicPr>
          <p:cNvPr id="8" name="圖片 7">
            <a:extLst>
              <a:ext uri="{FF2B5EF4-FFF2-40B4-BE49-F238E27FC236}">
                <a16:creationId xmlns:a16="http://schemas.microsoft.com/office/drawing/2014/main" xmlns="" id="{FD897E0B-F61F-484F-AE9E-68B3507EE082}"/>
              </a:ext>
            </a:extLst>
          </p:cNvPr>
          <p:cNvPicPr>
            <a:picLocks noChangeAspect="1"/>
          </p:cNvPicPr>
          <p:nvPr/>
        </p:nvPicPr>
        <p:blipFill>
          <a:blip r:embed="rId2"/>
          <a:stretch>
            <a:fillRect/>
          </a:stretch>
        </p:blipFill>
        <p:spPr>
          <a:xfrm>
            <a:off x="3718148" y="3573016"/>
            <a:ext cx="4884319" cy="1634593"/>
          </a:xfrm>
          <a:prstGeom prst="rect">
            <a:avLst/>
          </a:prstGeom>
        </p:spPr>
      </p:pic>
    </p:spTree>
    <p:extLst>
      <p:ext uri="{BB962C8B-B14F-4D97-AF65-F5344CB8AC3E}">
        <p14:creationId xmlns:p14="http://schemas.microsoft.com/office/powerpoint/2010/main" xmlns="" val="9509548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150626B3-A6D3-4ED2-8702-2409AD28F85E}"/>
              </a:ext>
            </a:extLst>
          </p:cNvPr>
          <p:cNvSpPr>
            <a:spLocks noGrp="1"/>
          </p:cNvSpPr>
          <p:nvPr>
            <p:ph type="title"/>
          </p:nvPr>
        </p:nvSpPr>
        <p:spPr>
          <a:xfrm>
            <a:off x="3022578" y="0"/>
            <a:ext cx="7948635" cy="1142984"/>
          </a:xfrm>
        </p:spPr>
        <p:txBody>
          <a:bodyPr>
            <a:normAutofit/>
          </a:bodyPr>
          <a:lstStyle/>
          <a:p>
            <a:r>
              <a:rPr lang="zh-TW" altLang="zh-TW" sz="3600" b="1" dirty="0">
                <a:solidFill>
                  <a:srgbClr val="C00000"/>
                </a:solidFill>
                <a:effectLst>
                  <a:outerShdw blurRad="38100" dist="38100" dir="2700000" algn="tl">
                    <a:srgbClr val="000000">
                      <a:alpha val="43137"/>
                    </a:srgbClr>
                  </a:outerShdw>
                </a:effectLst>
              </a:rPr>
              <a:t>創下中國戰場上首次的鐵路攻防戰</a:t>
            </a:r>
            <a:endParaRPr lang="zh-TW" altLang="en-US" sz="3600" b="1" dirty="0">
              <a:solidFill>
                <a:srgbClr val="C00000"/>
              </a:solidFill>
              <a:effectLst>
                <a:outerShdw blurRad="38100" dist="38100" dir="2700000" algn="tl">
                  <a:srgbClr val="000000">
                    <a:alpha val="43137"/>
                  </a:srgbClr>
                </a:outerShdw>
              </a:effectLst>
            </a:endParaRPr>
          </a:p>
        </p:txBody>
      </p:sp>
      <p:sp>
        <p:nvSpPr>
          <p:cNvPr id="3" name="內容版面配置區 2">
            <a:extLst>
              <a:ext uri="{FF2B5EF4-FFF2-40B4-BE49-F238E27FC236}">
                <a16:creationId xmlns:a16="http://schemas.microsoft.com/office/drawing/2014/main" xmlns="" id="{3EBF0D6D-7682-488D-B38F-7ED018D634D6}"/>
              </a:ext>
            </a:extLst>
          </p:cNvPr>
          <p:cNvSpPr>
            <a:spLocks noGrp="1"/>
          </p:cNvSpPr>
          <p:nvPr>
            <p:ph idx="1"/>
          </p:nvPr>
        </p:nvSpPr>
        <p:spPr>
          <a:xfrm>
            <a:off x="1165190" y="1142984"/>
            <a:ext cx="10349408" cy="5828558"/>
          </a:xfrm>
        </p:spPr>
        <p:txBody>
          <a:bodyPr>
            <a:normAutofit/>
          </a:bodyPr>
          <a:lstStyle/>
          <a:p>
            <a:pPr marL="45720" indent="0">
              <a:buNone/>
            </a:pPr>
            <a:r>
              <a:rPr lang="en-US" altLang="zh-TW" dirty="0">
                <a:latin typeface="標楷體" panose="03000509000000000000" pitchFamily="65" charset="-120"/>
                <a:ea typeface="標楷體" panose="03000509000000000000" pitchFamily="65" charset="-120"/>
              </a:rPr>
              <a:t>             </a:t>
            </a:r>
            <a:r>
              <a:rPr lang="en-US" altLang="zh-TW" sz="2200" dirty="0">
                <a:latin typeface="標楷體" panose="03000509000000000000" pitchFamily="65" charset="-120"/>
                <a:ea typeface="標楷體" panose="03000509000000000000" pitchFamily="65" charset="-120"/>
              </a:rPr>
              <a:t>1876</a:t>
            </a:r>
            <a:r>
              <a:rPr lang="zh-TW" altLang="en-US" sz="2200" dirty="0">
                <a:latin typeface="標楷體" panose="03000509000000000000" pitchFamily="65" charset="-120"/>
                <a:ea typeface="標楷體" panose="03000509000000000000" pitchFamily="65" charset="-120"/>
              </a:rPr>
              <a:t>年</a:t>
            </a:r>
            <a:r>
              <a:rPr lang="en-US" altLang="zh-TW" sz="2200" dirty="0">
                <a:latin typeface="標楷體" panose="03000509000000000000" pitchFamily="65" charset="-120"/>
                <a:ea typeface="標楷體" panose="03000509000000000000" pitchFamily="65" charset="-120"/>
              </a:rPr>
              <a:t>1</a:t>
            </a:r>
            <a:r>
              <a:rPr lang="zh-TW" altLang="en-US" sz="2200" dirty="0">
                <a:latin typeface="標楷體" panose="03000509000000000000" pitchFamily="65" charset="-120"/>
                <a:ea typeface="標楷體" panose="03000509000000000000" pitchFamily="65" charset="-120"/>
              </a:rPr>
              <a:t>月洋商們有些樂觀：先把吳淞鐵路（又稱：淞滬鐵路）</a:t>
            </a:r>
            <a:endParaRPr lang="en-US" altLang="zh-TW" sz="2200" dirty="0">
              <a:latin typeface="標楷體" panose="03000509000000000000" pitchFamily="65" charset="-120"/>
              <a:ea typeface="標楷體" panose="03000509000000000000" pitchFamily="65" charset="-120"/>
            </a:endParaRPr>
          </a:p>
          <a:p>
            <a:pPr marL="45720" indent="0">
              <a:buNone/>
            </a:pPr>
            <a:r>
              <a:rPr lang="zh-TW" altLang="en-US" sz="2200" dirty="0">
                <a:latin typeface="標楷體" panose="03000509000000000000" pitchFamily="65" charset="-120"/>
                <a:ea typeface="標楷體" panose="03000509000000000000" pitchFamily="65" charset="-120"/>
              </a:rPr>
              <a:t>             修起來，</a:t>
            </a:r>
            <a:r>
              <a:rPr lang="en-US" altLang="zh-TW" sz="2200" dirty="0">
                <a:latin typeface="標楷體" panose="03000509000000000000" pitchFamily="65" charset="-120"/>
                <a:ea typeface="標楷體" panose="03000509000000000000" pitchFamily="65" charset="-120"/>
              </a:rPr>
              <a:t>3</a:t>
            </a:r>
            <a:r>
              <a:rPr lang="zh-TW" altLang="en-US" sz="2200" dirty="0">
                <a:latin typeface="標楷體" panose="03000509000000000000" pitchFamily="65" charset="-120"/>
                <a:ea typeface="標楷體" panose="03000509000000000000" pitchFamily="65" charset="-120"/>
              </a:rPr>
              <a:t>月吳淞鐵路通車；後來因為清廷迫於保守派朝野</a:t>
            </a:r>
            <a:endParaRPr lang="en-US" altLang="zh-TW" sz="2200" dirty="0">
              <a:latin typeface="標楷體" panose="03000509000000000000" pitchFamily="65" charset="-120"/>
              <a:ea typeface="標楷體" panose="03000509000000000000" pitchFamily="65" charset="-120"/>
            </a:endParaRPr>
          </a:p>
          <a:p>
            <a:pPr marL="45720" indent="0">
              <a:buNone/>
            </a:pPr>
            <a:r>
              <a:rPr lang="en-US" altLang="zh-TW" sz="2200" dirty="0">
                <a:latin typeface="標楷體" panose="03000509000000000000" pitchFamily="65" charset="-120"/>
                <a:ea typeface="標楷體" panose="03000509000000000000" pitchFamily="65" charset="-120"/>
              </a:rPr>
              <a:t>             </a:t>
            </a:r>
            <a:r>
              <a:rPr lang="zh-TW" altLang="en-US" sz="2200" dirty="0">
                <a:latin typeface="標楷體" panose="03000509000000000000" pitchFamily="65" charset="-120"/>
                <a:ea typeface="標楷體" panose="03000509000000000000" pitchFamily="65" charset="-120"/>
              </a:rPr>
              <a:t>人士反對而拆除。</a:t>
            </a:r>
            <a:endParaRPr lang="en-US" altLang="zh-TW" sz="2200" dirty="0">
              <a:latin typeface="標楷體" panose="03000509000000000000" pitchFamily="65" charset="-120"/>
              <a:ea typeface="標楷體" panose="03000509000000000000" pitchFamily="65" charset="-120"/>
            </a:endParaRPr>
          </a:p>
          <a:p>
            <a:pPr marL="45720" indent="0">
              <a:buNone/>
            </a:pPr>
            <a:r>
              <a:rPr lang="zh-TW" altLang="en-US" sz="2000" dirty="0">
                <a:solidFill>
                  <a:srgbClr val="0070C0"/>
                </a:solidFill>
                <a:latin typeface="標楷體" panose="03000509000000000000" pitchFamily="65" charset="-120"/>
                <a:ea typeface="標楷體" panose="03000509000000000000" pitchFamily="65" charset="-120"/>
              </a:rPr>
              <a:t>首任台灣巡撫</a:t>
            </a:r>
            <a:r>
              <a:rPr lang="zh-TW" altLang="zh-TW" sz="2000" dirty="0" smtClean="0">
                <a:solidFill>
                  <a:srgbClr val="0070C0"/>
                </a:solidFill>
                <a:latin typeface="標楷體" panose="03000509000000000000" pitchFamily="65" charset="-120"/>
                <a:ea typeface="標楷體" panose="03000509000000000000" pitchFamily="65" charset="-120"/>
              </a:rPr>
              <a:t>劉銘傳</a:t>
            </a:r>
            <a:r>
              <a:rPr lang="en-US" altLang="zh-TW" sz="2000" dirty="0" smtClean="0">
                <a:solidFill>
                  <a:srgbClr val="0070C0"/>
                </a:solidFill>
                <a:latin typeface="標楷體" panose="03000509000000000000" pitchFamily="65" charset="-120"/>
                <a:ea typeface="標楷體" panose="03000509000000000000" pitchFamily="65" charset="-120"/>
              </a:rPr>
              <a:t>(</a:t>
            </a:r>
            <a:r>
              <a:rPr lang="zh-TW" altLang="en-US" sz="2000" dirty="0" smtClean="0">
                <a:solidFill>
                  <a:srgbClr val="0070C0"/>
                </a:solidFill>
                <a:latin typeface="標楷體" panose="03000509000000000000" pitchFamily="65" charset="-120"/>
                <a:ea typeface="標楷體" panose="03000509000000000000" pitchFamily="65" charset="-120"/>
              </a:rPr>
              <a:t>安徽省合肥人</a:t>
            </a:r>
            <a:r>
              <a:rPr lang="en-US" altLang="zh-TW" sz="2000" dirty="0" smtClean="0">
                <a:solidFill>
                  <a:srgbClr val="0070C0"/>
                </a:solidFill>
                <a:latin typeface="標楷體" panose="03000509000000000000" pitchFamily="65" charset="-120"/>
                <a:ea typeface="標楷體" panose="03000509000000000000" pitchFamily="65" charset="-120"/>
              </a:rPr>
              <a:t>)</a:t>
            </a:r>
            <a:r>
              <a:rPr lang="zh-TW" altLang="zh-TW" sz="2000" dirty="0" smtClean="0">
                <a:solidFill>
                  <a:srgbClr val="0070C0"/>
                </a:solidFill>
                <a:latin typeface="標楷體" panose="03000509000000000000" pitchFamily="65" charset="-120"/>
                <a:ea typeface="標楷體" panose="03000509000000000000" pitchFamily="65" charset="-120"/>
              </a:rPr>
              <a:t>於</a:t>
            </a:r>
            <a:endParaRPr lang="en-US" altLang="zh-TW" sz="2000" dirty="0" smtClean="0">
              <a:solidFill>
                <a:srgbClr val="0070C0"/>
              </a:solidFill>
              <a:latin typeface="標楷體" panose="03000509000000000000" pitchFamily="65" charset="-120"/>
              <a:ea typeface="標楷體" panose="03000509000000000000" pitchFamily="65" charset="-120"/>
            </a:endParaRPr>
          </a:p>
          <a:p>
            <a:pPr marL="45720" indent="0">
              <a:buNone/>
            </a:pPr>
            <a:r>
              <a:rPr lang="en-US" altLang="zh-TW" sz="2000" dirty="0" smtClean="0">
                <a:solidFill>
                  <a:srgbClr val="0070C0"/>
                </a:solidFill>
                <a:latin typeface="標楷體" panose="03000509000000000000" pitchFamily="65" charset="-120"/>
                <a:ea typeface="標楷體" panose="03000509000000000000" pitchFamily="65" charset="-120"/>
              </a:rPr>
              <a:t>1887</a:t>
            </a:r>
            <a:r>
              <a:rPr lang="zh-TW" altLang="zh-TW" sz="2000" dirty="0">
                <a:solidFill>
                  <a:srgbClr val="0070C0"/>
                </a:solidFill>
                <a:latin typeface="標楷體" panose="03000509000000000000" pitchFamily="65" charset="-120"/>
                <a:ea typeface="標楷體" panose="03000509000000000000" pitchFamily="65" charset="-120"/>
              </a:rPr>
              <a:t>年</a:t>
            </a:r>
            <a:r>
              <a:rPr lang="zh-TW" altLang="en-US" sz="2000" dirty="0">
                <a:solidFill>
                  <a:srgbClr val="0070C0"/>
                </a:solidFill>
                <a:latin typeface="標楷體" panose="03000509000000000000" pitchFamily="65" charset="-120"/>
                <a:ea typeface="標楷體" panose="03000509000000000000" pitchFamily="65" charset="-120"/>
              </a:rPr>
              <a:t>在</a:t>
            </a:r>
            <a:r>
              <a:rPr lang="zh-TW" altLang="en-US" sz="2000" dirty="0" smtClean="0">
                <a:solidFill>
                  <a:srgbClr val="0070C0"/>
                </a:solidFill>
                <a:latin typeface="標楷體" panose="03000509000000000000" pitchFamily="65" charset="-120"/>
                <a:ea typeface="標楷體" panose="03000509000000000000" pitchFamily="65" charset="-120"/>
              </a:rPr>
              <a:t>英國和</a:t>
            </a:r>
            <a:r>
              <a:rPr lang="zh-TW" altLang="en-US" sz="2000" dirty="0">
                <a:solidFill>
                  <a:srgbClr val="0070C0"/>
                </a:solidFill>
                <a:latin typeface="標楷體" panose="03000509000000000000" pitchFamily="65" charset="-120"/>
                <a:ea typeface="標楷體" panose="03000509000000000000" pitchFamily="65" charset="-120"/>
              </a:rPr>
              <a:t>德國工程師規劃下，將</a:t>
            </a:r>
            <a:r>
              <a:rPr lang="zh-TW" altLang="en-US" sz="2000" dirty="0" smtClean="0">
                <a:solidFill>
                  <a:srgbClr val="0070C0"/>
                </a:solidFill>
                <a:latin typeface="標楷體" panose="03000509000000000000" pitchFamily="65" charset="-120"/>
                <a:ea typeface="標楷體" panose="03000509000000000000" pitchFamily="65" charset="-120"/>
              </a:rPr>
              <a:t>拆</a:t>
            </a:r>
            <a:endParaRPr lang="en-US" altLang="zh-TW" sz="2000" dirty="0" smtClean="0">
              <a:solidFill>
                <a:srgbClr val="0070C0"/>
              </a:solidFill>
              <a:latin typeface="標楷體" panose="03000509000000000000" pitchFamily="65" charset="-120"/>
              <a:ea typeface="標楷體" panose="03000509000000000000" pitchFamily="65" charset="-120"/>
            </a:endParaRPr>
          </a:p>
          <a:p>
            <a:pPr marL="45720" indent="0">
              <a:buNone/>
            </a:pPr>
            <a:r>
              <a:rPr lang="zh-TW" altLang="en-US" sz="2000" dirty="0" smtClean="0">
                <a:solidFill>
                  <a:srgbClr val="0070C0"/>
                </a:solidFill>
                <a:latin typeface="標楷體" panose="03000509000000000000" pitchFamily="65" charset="-120"/>
                <a:ea typeface="標楷體" panose="03000509000000000000" pitchFamily="65" charset="-120"/>
              </a:rPr>
              <a:t>除</a:t>
            </a:r>
            <a:r>
              <a:rPr lang="zh-TW" altLang="en-US" sz="2000" dirty="0">
                <a:solidFill>
                  <a:srgbClr val="0070C0"/>
                </a:solidFill>
                <a:latin typeface="標楷體" panose="03000509000000000000" pitchFamily="65" charset="-120"/>
                <a:ea typeface="標楷體" panose="03000509000000000000" pitchFamily="65" charset="-120"/>
              </a:rPr>
              <a:t>的</a:t>
            </a:r>
            <a:r>
              <a:rPr lang="zh-TW" altLang="en-US" sz="2000" dirty="0" smtClean="0">
                <a:solidFill>
                  <a:srgbClr val="0070C0"/>
                </a:solidFill>
                <a:latin typeface="標楷體" panose="03000509000000000000" pitchFamily="65" charset="-120"/>
                <a:ea typeface="標楷體" panose="03000509000000000000" pitchFamily="65" charset="-120"/>
              </a:rPr>
              <a:t>部分吳</a:t>
            </a:r>
            <a:r>
              <a:rPr lang="zh-TW" altLang="en-US" sz="2000" dirty="0">
                <a:solidFill>
                  <a:srgbClr val="0070C0"/>
                </a:solidFill>
                <a:latin typeface="標楷體" panose="03000509000000000000" pitchFamily="65" charset="-120"/>
                <a:ea typeface="標楷體" panose="03000509000000000000" pitchFamily="65" charset="-120"/>
              </a:rPr>
              <a:t>淞鐵路器材運到台灣，</a:t>
            </a:r>
            <a:r>
              <a:rPr lang="zh-TW" altLang="zh-TW" sz="2000" dirty="0">
                <a:solidFill>
                  <a:srgbClr val="0070C0"/>
                </a:solidFill>
                <a:latin typeface="標楷體" panose="03000509000000000000" pitchFamily="65" charset="-120"/>
                <a:ea typeface="標楷體" panose="03000509000000000000" pitchFamily="65" charset="-120"/>
              </a:rPr>
              <a:t>開始</a:t>
            </a:r>
            <a:r>
              <a:rPr lang="zh-TW" altLang="zh-TW" sz="2000" dirty="0" smtClean="0">
                <a:solidFill>
                  <a:srgbClr val="0070C0"/>
                </a:solidFill>
                <a:latin typeface="標楷體" panose="03000509000000000000" pitchFamily="65" charset="-120"/>
                <a:ea typeface="標楷體" panose="03000509000000000000" pitchFamily="65" charset="-120"/>
              </a:rPr>
              <a:t>建</a:t>
            </a:r>
            <a:endParaRPr lang="en-US" altLang="zh-TW" sz="2000" dirty="0" smtClean="0">
              <a:solidFill>
                <a:srgbClr val="0070C0"/>
              </a:solidFill>
              <a:latin typeface="標楷體" panose="03000509000000000000" pitchFamily="65" charset="-120"/>
              <a:ea typeface="標楷體" panose="03000509000000000000" pitchFamily="65" charset="-120"/>
            </a:endParaRPr>
          </a:p>
          <a:p>
            <a:pPr marL="45720" indent="0">
              <a:buNone/>
            </a:pPr>
            <a:r>
              <a:rPr lang="zh-TW" altLang="zh-TW" sz="2000" dirty="0" smtClean="0">
                <a:solidFill>
                  <a:srgbClr val="0070C0"/>
                </a:solidFill>
                <a:latin typeface="標楷體" panose="03000509000000000000" pitchFamily="65" charset="-120"/>
                <a:ea typeface="標楷體" panose="03000509000000000000" pitchFamily="65" charset="-120"/>
              </a:rPr>
              <a:t>築</a:t>
            </a:r>
            <a:r>
              <a:rPr lang="zh-TW" altLang="en-US" sz="2000" dirty="0" smtClean="0">
                <a:solidFill>
                  <a:srgbClr val="0070C0"/>
                </a:solidFill>
                <a:latin typeface="標楷體" panose="03000509000000000000" pitchFamily="65" charset="-120"/>
                <a:ea typeface="標楷體" panose="03000509000000000000" pitchFamily="65" charset="-120"/>
              </a:rPr>
              <a:t>基隆至</a:t>
            </a:r>
            <a:r>
              <a:rPr lang="zh-TW" altLang="zh-TW" sz="2000" dirty="0">
                <a:solidFill>
                  <a:srgbClr val="0070C0"/>
                </a:solidFill>
                <a:latin typeface="標楷體" panose="03000509000000000000" pitchFamily="65" charset="-120"/>
                <a:ea typeface="標楷體" panose="03000509000000000000" pitchFamily="65" charset="-120"/>
              </a:rPr>
              <a:t>台北</a:t>
            </a:r>
            <a:r>
              <a:rPr lang="en-US" altLang="zh-TW" sz="2000" dirty="0">
                <a:solidFill>
                  <a:srgbClr val="0070C0"/>
                </a:solidFill>
                <a:latin typeface="標楷體" panose="03000509000000000000" pitchFamily="65" charset="-120"/>
                <a:ea typeface="標楷體" panose="03000509000000000000" pitchFamily="65" charset="-120"/>
              </a:rPr>
              <a:t>(28.5</a:t>
            </a:r>
            <a:r>
              <a:rPr lang="zh-TW" altLang="en-US" sz="2000" dirty="0">
                <a:solidFill>
                  <a:srgbClr val="0070C0"/>
                </a:solidFill>
                <a:latin typeface="標楷體" panose="03000509000000000000" pitchFamily="65" charset="-120"/>
                <a:ea typeface="標楷體" panose="03000509000000000000" pitchFamily="65" charset="-120"/>
              </a:rPr>
              <a:t>公里</a:t>
            </a:r>
            <a:r>
              <a:rPr lang="en-US" altLang="zh-TW" sz="2000" dirty="0">
                <a:solidFill>
                  <a:srgbClr val="0070C0"/>
                </a:solidFill>
                <a:latin typeface="標楷體" panose="03000509000000000000" pitchFamily="65" charset="-120"/>
                <a:ea typeface="標楷體" panose="03000509000000000000" pitchFamily="65" charset="-120"/>
              </a:rPr>
              <a:t>)</a:t>
            </a:r>
            <a:r>
              <a:rPr lang="zh-TW" altLang="en-US" sz="2000" dirty="0">
                <a:solidFill>
                  <a:srgbClr val="0070C0"/>
                </a:solidFill>
                <a:latin typeface="標楷體" panose="03000509000000000000" pitchFamily="65" charset="-120"/>
                <a:ea typeface="標楷體" panose="03000509000000000000" pitchFamily="65" charset="-120"/>
              </a:rPr>
              <a:t>、台北</a:t>
            </a:r>
            <a:r>
              <a:rPr lang="zh-TW" altLang="zh-TW" sz="2000" dirty="0">
                <a:solidFill>
                  <a:srgbClr val="0070C0"/>
                </a:solidFill>
                <a:latin typeface="標楷體" panose="03000509000000000000" pitchFamily="65" charset="-120"/>
                <a:ea typeface="標楷體" panose="03000509000000000000" pitchFamily="65" charset="-120"/>
              </a:rPr>
              <a:t>至</a:t>
            </a:r>
            <a:r>
              <a:rPr lang="zh-TW" altLang="zh-TW" sz="2000" dirty="0" smtClean="0">
                <a:solidFill>
                  <a:srgbClr val="0070C0"/>
                </a:solidFill>
                <a:latin typeface="標楷體" panose="03000509000000000000" pitchFamily="65" charset="-120"/>
                <a:ea typeface="標楷體" panose="03000509000000000000" pitchFamily="65" charset="-120"/>
              </a:rPr>
              <a:t>新竹</a:t>
            </a:r>
            <a:endParaRPr lang="en-US" altLang="zh-TW" sz="2000" dirty="0" smtClean="0">
              <a:solidFill>
                <a:srgbClr val="0070C0"/>
              </a:solidFill>
              <a:latin typeface="標楷體" panose="03000509000000000000" pitchFamily="65" charset="-120"/>
              <a:ea typeface="標楷體" panose="03000509000000000000" pitchFamily="65" charset="-120"/>
            </a:endParaRPr>
          </a:p>
          <a:p>
            <a:pPr marL="45720" indent="0">
              <a:buNone/>
            </a:pPr>
            <a:r>
              <a:rPr lang="en-US" altLang="zh-TW" sz="2000" dirty="0" smtClean="0">
                <a:solidFill>
                  <a:srgbClr val="0070C0"/>
                </a:solidFill>
                <a:latin typeface="標楷體" panose="03000509000000000000" pitchFamily="65" charset="-120"/>
                <a:ea typeface="標楷體" panose="03000509000000000000" pitchFamily="65" charset="-120"/>
              </a:rPr>
              <a:t>(</a:t>
            </a:r>
            <a:r>
              <a:rPr lang="en-US" altLang="zh-TW" sz="2000" dirty="0">
                <a:solidFill>
                  <a:srgbClr val="0070C0"/>
                </a:solidFill>
                <a:latin typeface="標楷體" panose="03000509000000000000" pitchFamily="65" charset="-120"/>
                <a:ea typeface="標楷體" panose="03000509000000000000" pitchFamily="65" charset="-120"/>
              </a:rPr>
              <a:t>78</a:t>
            </a:r>
            <a:r>
              <a:rPr lang="zh-TW" altLang="en-US" sz="2000" dirty="0">
                <a:solidFill>
                  <a:srgbClr val="0070C0"/>
                </a:solidFill>
                <a:latin typeface="標楷體" panose="03000509000000000000" pitchFamily="65" charset="-120"/>
                <a:ea typeface="標楷體" panose="03000509000000000000" pitchFamily="65" charset="-120"/>
              </a:rPr>
              <a:t>公里</a:t>
            </a:r>
            <a:r>
              <a:rPr lang="en-US" altLang="zh-TW" sz="2000" dirty="0">
                <a:solidFill>
                  <a:srgbClr val="0070C0"/>
                </a:solidFill>
                <a:latin typeface="標楷體" panose="03000509000000000000" pitchFamily="65" charset="-120"/>
                <a:ea typeface="標楷體" panose="03000509000000000000" pitchFamily="65" charset="-120"/>
              </a:rPr>
              <a:t>) </a:t>
            </a:r>
            <a:r>
              <a:rPr lang="zh-TW" altLang="en-US" sz="2000" dirty="0" smtClean="0">
                <a:solidFill>
                  <a:srgbClr val="0070C0"/>
                </a:solidFill>
                <a:latin typeface="標楷體" panose="03000509000000000000" pitchFamily="65" charset="-120"/>
                <a:ea typeface="標楷體" panose="03000509000000000000" pitchFamily="65" charset="-120"/>
              </a:rPr>
              <a:t>，</a:t>
            </a:r>
            <a:r>
              <a:rPr lang="en-US" altLang="zh-TW" sz="2000" dirty="0" smtClean="0">
                <a:solidFill>
                  <a:srgbClr val="0070C0"/>
                </a:solidFill>
                <a:latin typeface="標楷體" panose="03000509000000000000" pitchFamily="65" charset="-120"/>
                <a:ea typeface="標楷體" panose="03000509000000000000" pitchFamily="65" charset="-120"/>
              </a:rPr>
              <a:t>1891</a:t>
            </a:r>
            <a:r>
              <a:rPr lang="zh-TW" altLang="en-US" sz="2000" dirty="0">
                <a:solidFill>
                  <a:srgbClr val="0070C0"/>
                </a:solidFill>
                <a:latin typeface="標楷體" panose="03000509000000000000" pitchFamily="65" charset="-120"/>
                <a:ea typeface="標楷體" panose="03000509000000000000" pitchFamily="65" charset="-120"/>
              </a:rPr>
              <a:t>年從德國購入</a:t>
            </a:r>
            <a:r>
              <a:rPr lang="en-US" altLang="zh-TW" sz="2000" dirty="0">
                <a:solidFill>
                  <a:srgbClr val="0070C0"/>
                </a:solidFill>
                <a:latin typeface="標楷體" panose="03000509000000000000" pitchFamily="65" charset="-120"/>
                <a:ea typeface="標楷體" panose="03000509000000000000" pitchFamily="65" charset="-120"/>
              </a:rPr>
              <a:t>2</a:t>
            </a:r>
            <a:r>
              <a:rPr lang="zh-TW" altLang="en-US" sz="2000" dirty="0">
                <a:solidFill>
                  <a:srgbClr val="0070C0"/>
                </a:solidFill>
                <a:latin typeface="標楷體" panose="03000509000000000000" pitchFamily="65" charset="-120"/>
                <a:ea typeface="標楷體" panose="03000509000000000000" pitchFamily="65" charset="-120"/>
              </a:rPr>
              <a:t>台</a:t>
            </a:r>
            <a:r>
              <a:rPr lang="zh-TW" altLang="en-US" sz="2000" dirty="0" smtClean="0">
                <a:solidFill>
                  <a:srgbClr val="0070C0"/>
                </a:solidFill>
                <a:latin typeface="標楷體" panose="03000509000000000000" pitchFamily="65" charset="-120"/>
                <a:ea typeface="標楷體" panose="03000509000000000000" pitchFamily="65" charset="-120"/>
              </a:rPr>
              <a:t>蒸汽火</a:t>
            </a:r>
            <a:endParaRPr lang="en-US" altLang="zh-TW" sz="2000" dirty="0" smtClean="0">
              <a:solidFill>
                <a:srgbClr val="0070C0"/>
              </a:solidFill>
              <a:latin typeface="標楷體" panose="03000509000000000000" pitchFamily="65" charset="-120"/>
              <a:ea typeface="標楷體" panose="03000509000000000000" pitchFamily="65" charset="-120"/>
            </a:endParaRPr>
          </a:p>
          <a:p>
            <a:pPr marL="45720" indent="0">
              <a:buNone/>
            </a:pPr>
            <a:r>
              <a:rPr lang="zh-TW" altLang="en-US" sz="2000" dirty="0" smtClean="0">
                <a:solidFill>
                  <a:srgbClr val="0070C0"/>
                </a:solidFill>
                <a:latin typeface="標楷體" panose="03000509000000000000" pitchFamily="65" charset="-120"/>
                <a:ea typeface="標楷體" panose="03000509000000000000" pitchFamily="65" charset="-120"/>
              </a:rPr>
              <a:t>車</a:t>
            </a:r>
            <a:r>
              <a:rPr lang="zh-TW" altLang="en-US" sz="2000" dirty="0">
                <a:solidFill>
                  <a:srgbClr val="0070C0"/>
                </a:solidFill>
                <a:latin typeface="標楷體" panose="03000509000000000000" pitchFamily="65" charset="-120"/>
                <a:ea typeface="標楷體" panose="03000509000000000000" pitchFamily="65" charset="-120"/>
              </a:rPr>
              <a:t>，名</a:t>
            </a:r>
            <a:r>
              <a:rPr lang="zh-TW" altLang="en-US" sz="2000" dirty="0" smtClean="0">
                <a:solidFill>
                  <a:srgbClr val="0070C0"/>
                </a:solidFill>
                <a:latin typeface="標楷體" panose="03000509000000000000" pitchFamily="65" charset="-120"/>
                <a:ea typeface="標楷體" panose="03000509000000000000" pitchFamily="65" charset="-120"/>
              </a:rPr>
              <a:t>為騰雲號</a:t>
            </a:r>
            <a:r>
              <a:rPr lang="zh-TW" altLang="en-US" sz="2000" dirty="0">
                <a:solidFill>
                  <a:srgbClr val="0070C0"/>
                </a:solidFill>
                <a:latin typeface="標楷體" panose="03000509000000000000" pitchFamily="65" charset="-120"/>
                <a:ea typeface="標楷體" panose="03000509000000000000" pitchFamily="65" charset="-120"/>
              </a:rPr>
              <a:t>和御風號，</a:t>
            </a:r>
            <a:r>
              <a:rPr lang="zh-TW" altLang="zh-TW" sz="2000" dirty="0">
                <a:solidFill>
                  <a:srgbClr val="0070C0"/>
                </a:solidFill>
                <a:latin typeface="標楷體" panose="03000509000000000000" pitchFamily="65" charset="-120"/>
                <a:ea typeface="標楷體" panose="03000509000000000000" pitchFamily="65" charset="-120"/>
              </a:rPr>
              <a:t>以載客為</a:t>
            </a:r>
            <a:r>
              <a:rPr lang="zh-TW" altLang="zh-TW" sz="2000" dirty="0" smtClean="0">
                <a:solidFill>
                  <a:srgbClr val="0070C0"/>
                </a:solidFill>
                <a:latin typeface="標楷體" panose="03000509000000000000" pitchFamily="65" charset="-120"/>
                <a:ea typeface="標楷體" panose="03000509000000000000" pitchFamily="65" charset="-120"/>
              </a:rPr>
              <a:t>目的</a:t>
            </a:r>
            <a:endParaRPr lang="en-US" altLang="zh-TW" sz="2000" dirty="0" smtClean="0">
              <a:solidFill>
                <a:srgbClr val="0070C0"/>
              </a:solidFill>
              <a:latin typeface="標楷體" panose="03000509000000000000" pitchFamily="65" charset="-120"/>
              <a:ea typeface="標楷體" panose="03000509000000000000" pitchFamily="65" charset="-120"/>
            </a:endParaRPr>
          </a:p>
          <a:p>
            <a:pPr marL="45720" indent="0">
              <a:buNone/>
            </a:pPr>
            <a:r>
              <a:rPr lang="zh-TW" altLang="zh-TW" sz="2000" dirty="0" smtClean="0">
                <a:solidFill>
                  <a:srgbClr val="0070C0"/>
                </a:solidFill>
                <a:latin typeface="標楷體" panose="03000509000000000000" pitchFamily="65" charset="-120"/>
                <a:ea typeface="標楷體" panose="03000509000000000000" pitchFamily="65" charset="-120"/>
              </a:rPr>
              <a:t>鐵路</a:t>
            </a:r>
            <a:r>
              <a:rPr lang="zh-TW" altLang="en-US" sz="2000" dirty="0" smtClean="0">
                <a:solidFill>
                  <a:srgbClr val="0070C0"/>
                </a:solidFill>
                <a:latin typeface="標楷體" panose="03000509000000000000" pitchFamily="65" charset="-120"/>
                <a:ea typeface="標楷體" panose="03000509000000000000" pitchFamily="65" charset="-120"/>
              </a:rPr>
              <a:t>，在</a:t>
            </a:r>
            <a:r>
              <a:rPr lang="en-US" altLang="zh-TW" sz="2000" dirty="0" err="1">
                <a:solidFill>
                  <a:srgbClr val="0070C0"/>
                </a:solidFill>
                <a:latin typeface="標楷體" panose="03000509000000000000" pitchFamily="65" charset="-120"/>
                <a:ea typeface="標楷體" panose="03000509000000000000" pitchFamily="65" charset="-120"/>
                <a:hlinkClick r:id="rId3" tooltip="中國">
                  <a:extLst>
                    <a:ext uri="{A12FA001-AC4F-418D-AE19-62706E023703}">
                      <ahyp:hlinkClr xmlns:ahyp="http://schemas.microsoft.com/office/drawing/2018/hyperlinkcolor" xmlns="" val="tx"/>
                    </a:ext>
                  </a:extLst>
                </a:hlinkClick>
              </a:rPr>
              <a:t>中國</a:t>
            </a:r>
            <a:r>
              <a:rPr lang="zh-TW" altLang="en-US" sz="2000" dirty="0">
                <a:solidFill>
                  <a:srgbClr val="0070C0"/>
                </a:solidFill>
                <a:latin typeface="標楷體" panose="03000509000000000000" pitchFamily="65" charset="-120"/>
                <a:ea typeface="標楷體" panose="03000509000000000000" pitchFamily="65" charset="-120"/>
              </a:rPr>
              <a:t>鐵道史上也是開創者之一。</a:t>
            </a:r>
          </a:p>
        </p:txBody>
      </p:sp>
      <p:pic>
        <p:nvPicPr>
          <p:cNvPr id="5" name="圖片 4">
            <a:extLst>
              <a:ext uri="{FF2B5EF4-FFF2-40B4-BE49-F238E27FC236}">
                <a16:creationId xmlns:a16="http://schemas.microsoft.com/office/drawing/2014/main" xmlns="" id="{39A33342-FC99-4EDD-BD34-B1B235089912}"/>
              </a:ext>
            </a:extLst>
          </p:cNvPr>
          <p:cNvPicPr>
            <a:picLocks noChangeAspect="1"/>
          </p:cNvPicPr>
          <p:nvPr/>
        </p:nvPicPr>
        <p:blipFill>
          <a:blip r:embed="rId4"/>
          <a:stretch>
            <a:fillRect/>
          </a:stretch>
        </p:blipFill>
        <p:spPr>
          <a:xfrm>
            <a:off x="6165850" y="2214554"/>
            <a:ext cx="5733560" cy="4326714"/>
          </a:xfrm>
          <a:prstGeom prst="rect">
            <a:avLst/>
          </a:prstGeom>
        </p:spPr>
      </p:pic>
      <p:pic>
        <p:nvPicPr>
          <p:cNvPr id="7" name="圖片 6">
            <a:extLst>
              <a:ext uri="{FF2B5EF4-FFF2-40B4-BE49-F238E27FC236}">
                <a16:creationId xmlns:a16="http://schemas.microsoft.com/office/drawing/2014/main" xmlns="" id="{4F92A289-7D3F-45B2-BA1A-FCA0C9E2B855}"/>
              </a:ext>
            </a:extLst>
          </p:cNvPr>
          <p:cNvPicPr>
            <a:picLocks noChangeAspect="1"/>
          </p:cNvPicPr>
          <p:nvPr/>
        </p:nvPicPr>
        <p:blipFill>
          <a:blip r:embed="rId5"/>
          <a:stretch>
            <a:fillRect/>
          </a:stretch>
        </p:blipFill>
        <p:spPr>
          <a:xfrm>
            <a:off x="379372" y="-142900"/>
            <a:ext cx="2592288" cy="2899030"/>
          </a:xfrm>
          <a:prstGeom prst="rect">
            <a:avLst/>
          </a:prstGeom>
        </p:spPr>
      </p:pic>
    </p:spTree>
    <p:extLst>
      <p:ext uri="{BB962C8B-B14F-4D97-AF65-F5344CB8AC3E}">
        <p14:creationId xmlns:p14="http://schemas.microsoft.com/office/powerpoint/2010/main" xmlns="" val="1050100063"/>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6" name="camera.wav"/>
          </p:stSnd>
        </p:sndAc>
      </p:transition>
    </mc:Choice>
    <mc:Fallback>
      <p:transition spd="med">
        <p:fade/>
        <p:sndAc>
          <p:stSnd>
            <p:snd r:embed="rId2" name="camera.wav"/>
          </p:st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xmlns="" id="{48AED8AE-BDDB-4809-BC6B-C1E60A4E5608}"/>
              </a:ext>
            </a:extLst>
          </p:cNvPr>
          <p:cNvSpPr>
            <a:spLocks noGrp="1"/>
          </p:cNvSpPr>
          <p:nvPr>
            <p:ph idx="1"/>
          </p:nvPr>
        </p:nvSpPr>
        <p:spPr>
          <a:xfrm>
            <a:off x="441785" y="4838852"/>
            <a:ext cx="10693188" cy="2019148"/>
          </a:xfrm>
        </p:spPr>
        <p:txBody>
          <a:bodyPr>
            <a:noAutofit/>
          </a:bodyPr>
          <a:lstStyle/>
          <a:p>
            <a:pPr marL="45720" indent="0">
              <a:buNone/>
            </a:pPr>
            <a:r>
              <a:rPr lang="zh-TW" altLang="zh-TW" sz="2000" b="1" spc="300" dirty="0">
                <a:solidFill>
                  <a:srgbClr val="7030A0"/>
                </a:solidFill>
              </a:rPr>
              <a:t>後來在</a:t>
            </a:r>
            <a:r>
              <a:rPr lang="en-US" altLang="zh-TW" sz="2000" b="1" spc="300" dirty="0">
                <a:solidFill>
                  <a:srgbClr val="7030A0"/>
                </a:solidFill>
              </a:rPr>
              <a:t>1895</a:t>
            </a:r>
            <a:r>
              <a:rPr lang="zh-TW" altLang="zh-TW" sz="2000" b="1" spc="300" dirty="0">
                <a:solidFill>
                  <a:srgbClr val="7030A0"/>
                </a:solidFill>
              </a:rPr>
              <a:t>乙未戰爭初期的基隆守衛戰中，台灣抗日義軍用來運輸兵員與物資。</a:t>
            </a:r>
            <a:r>
              <a:rPr lang="zh-TW" altLang="zh-TW" sz="2000" b="1" spc="300" dirty="0">
                <a:solidFill>
                  <a:srgbClr val="002060"/>
                </a:solidFill>
              </a:rPr>
              <a:t>在日軍佔領新竹之後，也用鐵路來運輸兵員和武器裝備，台灣抗日義軍則沿著鐵路線進行遊擊和破壞</a:t>
            </a:r>
            <a:r>
              <a:rPr lang="zh-TW" altLang="en-US" sz="2000" b="1" spc="300" dirty="0">
                <a:solidFill>
                  <a:srgbClr val="002060"/>
                </a:solidFill>
              </a:rPr>
              <a:t>，反之日本則進行鐵路沿線守護和行進中火車的保衛戰；</a:t>
            </a:r>
            <a:endParaRPr lang="en-US" altLang="zh-TW" sz="2000" b="1" spc="300" dirty="0">
              <a:solidFill>
                <a:srgbClr val="002060"/>
              </a:solidFill>
            </a:endParaRPr>
          </a:p>
          <a:p>
            <a:pPr marL="45720" indent="0">
              <a:buNone/>
            </a:pPr>
            <a:r>
              <a:rPr lang="zh-TW" altLang="en-US" sz="2600" b="1" dirty="0">
                <a:solidFill>
                  <a:srgbClr val="C00000"/>
                </a:solidFill>
                <a:latin typeface="標楷體" panose="03000509000000000000" pitchFamily="65" charset="-120"/>
                <a:ea typeface="標楷體" panose="03000509000000000000" pitchFamily="65" charset="-120"/>
              </a:rPr>
              <a:t>這是日軍首次獲得鐵道攻防的實戰經驗，為以後對外侵略戰爭開啟先河。</a:t>
            </a:r>
          </a:p>
        </p:txBody>
      </p:sp>
      <p:pic>
        <p:nvPicPr>
          <p:cNvPr id="5" name="圖片 4">
            <a:extLst>
              <a:ext uri="{FF2B5EF4-FFF2-40B4-BE49-F238E27FC236}">
                <a16:creationId xmlns:a16="http://schemas.microsoft.com/office/drawing/2014/main" xmlns="" id="{0003943B-0363-4918-B700-1A58BDD0D931}"/>
              </a:ext>
            </a:extLst>
          </p:cNvPr>
          <p:cNvPicPr>
            <a:picLocks noChangeAspect="1"/>
          </p:cNvPicPr>
          <p:nvPr/>
        </p:nvPicPr>
        <p:blipFill>
          <a:blip r:embed="rId3"/>
          <a:stretch>
            <a:fillRect/>
          </a:stretch>
        </p:blipFill>
        <p:spPr>
          <a:xfrm>
            <a:off x="4286538" y="115098"/>
            <a:ext cx="7683924" cy="4590508"/>
          </a:xfrm>
          <a:prstGeom prst="rect">
            <a:avLst/>
          </a:prstGeom>
        </p:spPr>
      </p:pic>
      <p:sp>
        <p:nvSpPr>
          <p:cNvPr id="8" name="矩形 7">
            <a:extLst>
              <a:ext uri="{FF2B5EF4-FFF2-40B4-BE49-F238E27FC236}">
                <a16:creationId xmlns:a16="http://schemas.microsoft.com/office/drawing/2014/main" xmlns="" id="{7FDD8273-C912-4A58-9EDA-DD9AE6770D41}"/>
              </a:ext>
            </a:extLst>
          </p:cNvPr>
          <p:cNvSpPr/>
          <p:nvPr/>
        </p:nvSpPr>
        <p:spPr>
          <a:xfrm>
            <a:off x="477789" y="2834535"/>
            <a:ext cx="3528392" cy="1200329"/>
          </a:xfrm>
          <a:prstGeom prst="rect">
            <a:avLst/>
          </a:prstGeom>
        </p:spPr>
        <p:txBody>
          <a:bodyPr wrap="square">
            <a:spAutoFit/>
          </a:bodyPr>
          <a:lstStyle/>
          <a:p>
            <a:r>
              <a:rPr lang="zh-TW" altLang="en-US" b="1" spc="300" dirty="0"/>
              <a:t>清朝首任台灣巡撫劉銘傳於</a:t>
            </a:r>
            <a:r>
              <a:rPr lang="en-US" altLang="zh-TW" b="1" spc="300" dirty="0"/>
              <a:t>1888</a:t>
            </a:r>
            <a:r>
              <a:rPr lang="zh-TW" altLang="en-US" b="1" spc="300" dirty="0"/>
              <a:t>年向德國購入第一批蒸汽火車，名為騰雲號和御風號</a:t>
            </a:r>
            <a:r>
              <a:rPr lang="zh-TW" altLang="en-US" b="1" dirty="0"/>
              <a:t>。</a:t>
            </a:r>
          </a:p>
        </p:txBody>
      </p:sp>
      <p:sp>
        <p:nvSpPr>
          <p:cNvPr id="10" name="矩形 9">
            <a:extLst>
              <a:ext uri="{FF2B5EF4-FFF2-40B4-BE49-F238E27FC236}">
                <a16:creationId xmlns:a16="http://schemas.microsoft.com/office/drawing/2014/main" xmlns="" id="{F3B8F855-371A-4BA0-9780-A168B8CDE4B7}"/>
              </a:ext>
            </a:extLst>
          </p:cNvPr>
          <p:cNvSpPr/>
          <p:nvPr/>
        </p:nvSpPr>
        <p:spPr>
          <a:xfrm>
            <a:off x="1022314" y="4000504"/>
            <a:ext cx="3263347" cy="584775"/>
          </a:xfrm>
          <a:prstGeom prst="rect">
            <a:avLst/>
          </a:prstGeom>
        </p:spPr>
        <p:txBody>
          <a:bodyPr wrap="square">
            <a:spAutoFit/>
          </a:bodyPr>
          <a:lstStyle/>
          <a:p>
            <a:r>
              <a:rPr lang="zh-TW" altLang="en-US" sz="1600" b="1" spc="300" dirty="0" smtClean="0">
                <a:solidFill>
                  <a:schemeClr val="accent2">
                    <a:lumMod val="50000"/>
                  </a:schemeClr>
                </a:solidFill>
              </a:rPr>
              <a:t>劉銘傳所建的鐵道</a:t>
            </a:r>
            <a:r>
              <a:rPr lang="zh-TW" altLang="en-US" sz="1600" b="1" spc="300" dirty="0">
                <a:solidFill>
                  <a:schemeClr val="accent2">
                    <a:lumMod val="50000"/>
                  </a:schemeClr>
                </a:solidFill>
              </a:rPr>
              <a:t>於龜崙</a:t>
            </a:r>
            <a:r>
              <a:rPr lang="zh-TW" altLang="en-US" sz="1600" b="1" spc="300" dirty="0" smtClean="0">
                <a:solidFill>
                  <a:schemeClr val="accent2">
                    <a:lumMod val="50000"/>
                  </a:schemeClr>
                </a:solidFill>
              </a:rPr>
              <a:t>嶺（</a:t>
            </a:r>
            <a:r>
              <a:rPr lang="zh-TW" altLang="en-US" sz="1600" b="1" spc="300" dirty="0">
                <a:solidFill>
                  <a:schemeClr val="accent2">
                    <a:lumMod val="50000"/>
                  </a:schemeClr>
                </a:solidFill>
              </a:rPr>
              <a:t>今天園市龜山）附近</a:t>
            </a:r>
            <a:r>
              <a:rPr lang="zh-TW" altLang="en-US" sz="1600" b="1" dirty="0">
                <a:solidFill>
                  <a:schemeClr val="accent2">
                    <a:lumMod val="50000"/>
                  </a:schemeClr>
                </a:solidFill>
              </a:rPr>
              <a:t>。</a:t>
            </a:r>
          </a:p>
        </p:txBody>
      </p:sp>
      <p:pic>
        <p:nvPicPr>
          <p:cNvPr id="14" name="圖片 13">
            <a:extLst>
              <a:ext uri="{FF2B5EF4-FFF2-40B4-BE49-F238E27FC236}">
                <a16:creationId xmlns:a16="http://schemas.microsoft.com/office/drawing/2014/main" xmlns="" id="{9C668F76-985B-485C-8263-A341C870FC97}"/>
              </a:ext>
            </a:extLst>
          </p:cNvPr>
          <p:cNvPicPr>
            <a:picLocks noChangeAspect="1"/>
          </p:cNvPicPr>
          <p:nvPr/>
        </p:nvPicPr>
        <p:blipFill>
          <a:blip r:embed="rId4"/>
          <a:stretch>
            <a:fillRect/>
          </a:stretch>
        </p:blipFill>
        <p:spPr>
          <a:xfrm>
            <a:off x="-27331" y="133085"/>
            <a:ext cx="4195452" cy="2568204"/>
          </a:xfrm>
          <a:prstGeom prst="rect">
            <a:avLst/>
          </a:prstGeom>
        </p:spPr>
      </p:pic>
    </p:spTree>
    <p:extLst>
      <p:ext uri="{BB962C8B-B14F-4D97-AF65-F5344CB8AC3E}">
        <p14:creationId xmlns:p14="http://schemas.microsoft.com/office/powerpoint/2010/main" xmlns="" val="3700640637"/>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camera.wav"/>
          </p:stSnd>
        </p:sndAc>
      </p:transition>
    </mc:Choice>
    <mc:Fallback>
      <p:transition spd="med">
        <p:fade/>
        <p:sndAc>
          <p:stSnd>
            <p:snd r:embed="rId2" name="camera.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6F3D617-C49B-455D-979F-2CF9F3D4D5C6}"/>
              </a:ext>
            </a:extLst>
          </p:cNvPr>
          <p:cNvSpPr>
            <a:spLocks noGrp="1"/>
          </p:cNvSpPr>
          <p:nvPr>
            <p:ph type="title"/>
          </p:nvPr>
        </p:nvSpPr>
        <p:spPr>
          <a:xfrm>
            <a:off x="688710" y="524406"/>
            <a:ext cx="5189678" cy="1325562"/>
          </a:xfrm>
        </p:spPr>
        <p:txBody>
          <a:bodyPr>
            <a:normAutofit/>
          </a:bodyPr>
          <a:lstStyle/>
          <a:p>
            <a:r>
              <a:rPr lang="zh-TW" altLang="en-US" sz="3200" b="1" spc="300" dirty="0">
                <a:solidFill>
                  <a:srgbClr val="FF0000"/>
                </a:solidFill>
              </a:rPr>
              <a:t>首次在中國戰場上使用電報傳遞消息</a:t>
            </a:r>
          </a:p>
        </p:txBody>
      </p:sp>
      <p:sp>
        <p:nvSpPr>
          <p:cNvPr id="4" name="Rectangle 1">
            <a:extLst>
              <a:ext uri="{FF2B5EF4-FFF2-40B4-BE49-F238E27FC236}">
                <a16:creationId xmlns:a16="http://schemas.microsoft.com/office/drawing/2014/main" xmlns="" id="{73D684CF-B4CF-40C0-9603-46902E978888}"/>
              </a:ext>
            </a:extLst>
          </p:cNvPr>
          <p:cNvSpPr>
            <a:spLocks noGrp="1" noChangeArrowheads="1"/>
          </p:cNvSpPr>
          <p:nvPr>
            <p:ph idx="1"/>
          </p:nvPr>
        </p:nvSpPr>
        <p:spPr bwMode="auto">
          <a:xfrm>
            <a:off x="808000" y="1907539"/>
            <a:ext cx="10973630" cy="46166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304800" algn="l" defTabSz="914400" rtl="0" eaLnBrk="0" fontAlgn="base" latinLnBrk="0" hangingPunct="0">
              <a:lnSpc>
                <a:spcPct val="100000"/>
              </a:lnSpc>
              <a:spcBef>
                <a:spcPct val="0"/>
              </a:spcBef>
              <a:spcAft>
                <a:spcPct val="0"/>
              </a:spcAft>
              <a:buClrTx/>
              <a:buSzTx/>
              <a:buFontTx/>
              <a:buNone/>
              <a:tabLst/>
            </a:pPr>
            <a:r>
              <a:rPr kumimoji="0" lang="en-US" altLang="zh-TW"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rPr>
              <a:t>1877</a:t>
            </a:r>
            <a:r>
              <a:rPr kumimoji="0" lang="zh-TW" altLang="en-US"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rPr>
              <a:t>年，福建巡撫丁日昌命遊擊沈國</a:t>
            </a:r>
            <a:endParaRPr kumimoji="0" lang="en-US" altLang="zh-TW"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zh-TW" altLang="en-US"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rPr>
              <a:t>先負責辦電報，船政學堂電報專業學</a:t>
            </a:r>
            <a:endParaRPr kumimoji="0" lang="en-US" altLang="zh-TW"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zh-TW" altLang="en-US"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rPr>
              <a:t>生蘇汝灼、陳平國負責工程技術</a:t>
            </a:r>
            <a:endParaRPr kumimoji="0" lang="en-US" altLang="zh-TW"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zh-TW" altLang="en-US" sz="2200" b="1" i="0" u="none" strike="noStrike" cap="none" spc="300" normalizeH="0" baseline="0" dirty="0">
                <a:ln>
                  <a:noFill/>
                </a:ln>
                <a:solidFill>
                  <a:srgbClr val="002060"/>
                </a:solidFill>
                <a:effectLst/>
                <a:latin typeface="Calibri" panose="020F0502020204030204" pitchFamily="34" charset="0"/>
                <a:ea typeface="新細明體" panose="02020500000000000000" pitchFamily="18" charset="-120"/>
                <a:cs typeface="Times New Roman" panose="02020603050405020304" pitchFamily="18" charset="0"/>
              </a:rPr>
              <a:t>「專司其事」 </a:t>
            </a:r>
            <a:r>
              <a:rPr kumimoji="0" lang="zh-TW" altLang="en-US" sz="2200" b="0"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a:t>
            </a:r>
            <a:endParaRPr kumimoji="0" lang="en-US" altLang="zh-TW" sz="2200" b="0"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endParaRPr kumimoji="0" lang="en-US" altLang="zh-TW" b="0"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lvl="0" indent="304800" eaLnBrk="0" fontAlgn="base" hangingPunct="0">
              <a:lnSpc>
                <a:spcPct val="100000"/>
              </a:lnSpc>
              <a:spcBef>
                <a:spcPct val="0"/>
              </a:spcBef>
              <a:spcAft>
                <a:spcPct val="0"/>
              </a:spcAft>
              <a:buClrTx/>
              <a:buSzTx/>
              <a:buNone/>
            </a:pPr>
            <a:r>
              <a:rPr lang="zh-TW" altLang="en-US" sz="2000" b="1" spc="300" dirty="0">
                <a:latin typeface="Calibri" panose="020F0502020204030204" pitchFamily="34" charset="0"/>
                <a:ea typeface="新細明體" panose="02020500000000000000" pitchFamily="18" charset="-120"/>
                <a:cs typeface="Times New Roman" panose="02020603050405020304" pitchFamily="18" charset="0"/>
              </a:rPr>
              <a:t>到台灣，</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先架設台南到旗後</a:t>
            </a:r>
            <a:r>
              <a:rPr kumimoji="0" lang="zh-TW" altLang="en-US" sz="2000" b="1" i="0" u="none" strike="noStrike" cap="none" spc="300" normalizeH="0" baseline="0" dirty="0" smtClean="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a:t>
            </a:r>
            <a:r>
              <a:rPr lang="zh-TW" altLang="en-US" sz="2000" dirty="0" smtClean="0"/>
              <a:t>高雄市旗津區</a:t>
            </a:r>
            <a:r>
              <a:rPr kumimoji="0" lang="zh-TW" altLang="en-US" sz="2000" b="1" i="0" u="none" strike="noStrike" cap="none" spc="300" normalizeH="0" baseline="0" dirty="0" smtClean="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a:t>
            </a:r>
            <a:endPar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之電報線，當年</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7</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月</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10</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日開工，</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9</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月</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5</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日全部完工，</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10</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月對外營業。</a:t>
            </a:r>
            <a:endPar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另外，台南</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旗後</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安平之間的電報線亦同時完成，全長約</a:t>
            </a:r>
            <a:r>
              <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54</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公里</a:t>
            </a:r>
            <a:r>
              <a:rPr lang="en-US" altLang="zh-TW" sz="2000" b="1" spc="300" dirty="0">
                <a:latin typeface="Calibri" panose="020F0502020204030204" pitchFamily="34" charset="0"/>
                <a:ea typeface="新細明體" panose="02020500000000000000" pitchFamily="18" charset="-120"/>
                <a:cs typeface="Times New Roman" panose="02020603050405020304" pitchFamily="18" charset="0"/>
              </a:rPr>
              <a:t> </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a:t>
            </a:r>
            <a:r>
              <a:rPr kumimoji="0" lang="zh-TW" altLang="en-US" sz="2000" b="1" i="0" u="none" strike="noStrike" cap="none" spc="300" normalizeH="0" baseline="0" dirty="0" smtClean="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這是台灣</a:t>
            </a:r>
            <a:r>
              <a:rPr kumimoji="0" lang="zh-TW" altLang="en-US"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rPr>
              <a:t>第一條電報線路，也是台灣引入電信科技的肇始。</a:t>
            </a:r>
            <a:endPar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marR="0" lvl="0" indent="304800" algn="l" defTabSz="914400" rtl="0" eaLnBrk="0" fontAlgn="base" latinLnBrk="0" hangingPunct="0">
              <a:lnSpc>
                <a:spcPct val="100000"/>
              </a:lnSpc>
              <a:spcBef>
                <a:spcPct val="0"/>
              </a:spcBef>
              <a:spcAft>
                <a:spcPct val="0"/>
              </a:spcAft>
              <a:buClrTx/>
              <a:buSzTx/>
              <a:buFontTx/>
              <a:buNone/>
              <a:tabLst/>
            </a:pPr>
            <a:endParaRPr kumimoji="0" lang="en-US" altLang="zh-TW" sz="2000" b="1" i="0" u="none" strike="noStrike" cap="none" spc="300" normalizeH="0" baseline="0" dirty="0">
              <a:ln>
                <a:noFill/>
              </a:ln>
              <a:solidFill>
                <a:schemeClr val="tx1"/>
              </a:solidFill>
              <a:effectLst/>
              <a:latin typeface="Calibri" panose="020F0502020204030204" pitchFamily="34" charset="0"/>
              <a:ea typeface="新細明體" panose="02020500000000000000" pitchFamily="18" charset="-120"/>
              <a:cs typeface="Times New Roman" panose="02020603050405020304" pitchFamily="18" charset="0"/>
            </a:endParaRPr>
          </a:p>
          <a:p>
            <a:pPr marL="0" lvl="0" indent="304800" eaLnBrk="0" fontAlgn="base" hangingPunct="0">
              <a:lnSpc>
                <a:spcPct val="100000"/>
              </a:lnSpc>
              <a:spcBef>
                <a:spcPct val="0"/>
              </a:spcBef>
              <a:spcAft>
                <a:spcPct val="0"/>
              </a:spcAft>
              <a:buClrTx/>
              <a:buSzTx/>
              <a:buNone/>
            </a:pPr>
            <a:r>
              <a:rPr lang="zh-TW" altLang="en-US" sz="2000" spc="300" dirty="0">
                <a:solidFill>
                  <a:srgbClr val="996633"/>
                </a:solidFill>
              </a:rPr>
              <a:t>   </a:t>
            </a:r>
            <a:r>
              <a:rPr lang="zh-TW" altLang="en-US" sz="2000" b="1" spc="300" dirty="0">
                <a:solidFill>
                  <a:srgbClr val="996633"/>
                </a:solidFill>
              </a:rPr>
              <a:t>劉銘傳來台灣擔任巡撫之後，開始興建兩條貫串台灣南北的電報線路，一</a:t>
            </a:r>
            <a:r>
              <a:rPr lang="zh-TW" altLang="en-US" sz="2000" b="1" spc="300" dirty="0" smtClean="0">
                <a:solidFill>
                  <a:srgbClr val="996633"/>
                </a:solidFill>
              </a:rPr>
              <a:t>條路線</a:t>
            </a:r>
            <a:r>
              <a:rPr lang="zh-TW" altLang="en-US" sz="2000" b="1" spc="300" dirty="0">
                <a:solidFill>
                  <a:srgbClr val="996633"/>
                </a:solidFill>
              </a:rPr>
              <a:t>自台北至基隆及滬尾</a:t>
            </a:r>
            <a:r>
              <a:rPr lang="zh-TW" altLang="en-US" sz="2000" b="1" spc="300" dirty="0" smtClean="0">
                <a:solidFill>
                  <a:srgbClr val="996633"/>
                </a:solidFill>
              </a:rPr>
              <a:t>（</a:t>
            </a:r>
            <a:r>
              <a:rPr lang="zh-TW" altLang="en-US" sz="2000" spc="300" dirty="0" smtClean="0">
                <a:solidFill>
                  <a:srgbClr val="996633"/>
                </a:solidFill>
              </a:rPr>
              <a:t>新北市淡水</a:t>
            </a:r>
            <a:r>
              <a:rPr lang="zh-TW" altLang="en-US" sz="2000" b="1" spc="300" dirty="0">
                <a:solidFill>
                  <a:srgbClr val="996633"/>
                </a:solidFill>
              </a:rPr>
              <a:t>），另外一條自台北經新竹、苗栗、彰化、雲林、</a:t>
            </a:r>
            <a:r>
              <a:rPr lang="zh-TW" altLang="en-US" sz="2000" b="1" spc="300" dirty="0" smtClean="0">
                <a:solidFill>
                  <a:srgbClr val="996633"/>
                </a:solidFill>
              </a:rPr>
              <a:t>嘉義等</a:t>
            </a:r>
            <a:r>
              <a:rPr lang="zh-TW" altLang="en-US" sz="2000" b="1" spc="300" dirty="0">
                <a:solidFill>
                  <a:srgbClr val="996633"/>
                </a:solidFill>
              </a:rPr>
              <a:t>地、而至臺南，並與舊有之線路相接，全長約</a:t>
            </a:r>
            <a:r>
              <a:rPr lang="en-US" altLang="zh-TW" sz="2000" b="1" spc="300" dirty="0">
                <a:solidFill>
                  <a:srgbClr val="996633"/>
                </a:solidFill>
              </a:rPr>
              <a:t>460</a:t>
            </a:r>
            <a:r>
              <a:rPr lang="zh-TW" altLang="en-US" sz="2000" b="1" spc="300" dirty="0">
                <a:solidFill>
                  <a:srgbClr val="996633"/>
                </a:solidFill>
              </a:rPr>
              <a:t>公里，在</a:t>
            </a:r>
            <a:r>
              <a:rPr lang="en-US" altLang="zh-TW" sz="2000" b="1" spc="300" dirty="0">
                <a:solidFill>
                  <a:srgbClr val="996633"/>
                </a:solidFill>
              </a:rPr>
              <a:t>1888</a:t>
            </a:r>
            <a:r>
              <a:rPr lang="zh-TW" altLang="en-US" sz="2000" b="1" spc="300" dirty="0">
                <a:solidFill>
                  <a:srgbClr val="996633"/>
                </a:solidFill>
              </a:rPr>
              <a:t>年完工</a:t>
            </a:r>
            <a:r>
              <a:rPr lang="zh-TW" altLang="en-US" sz="2200" b="1" spc="300" dirty="0">
                <a:solidFill>
                  <a:srgbClr val="996633"/>
                </a:solidFill>
              </a:rPr>
              <a:t>。</a:t>
            </a:r>
            <a:endParaRPr kumimoji="0" lang="en-US" altLang="zh-TW" sz="2200" b="1" i="0" u="none" strike="noStrike" cap="none" spc="300" normalizeH="0" baseline="0" dirty="0">
              <a:ln>
                <a:noFill/>
              </a:ln>
              <a:solidFill>
                <a:srgbClr val="996633"/>
              </a:solidFill>
              <a:effectLst/>
              <a:latin typeface="Calibri" panose="020F0502020204030204" pitchFamily="34" charset="0"/>
              <a:ea typeface="新細明體" panose="02020500000000000000" pitchFamily="18" charset="-120"/>
              <a:cs typeface="Times New Roman" panose="02020603050405020304" pitchFamily="18" charset="0"/>
            </a:endParaRPr>
          </a:p>
        </p:txBody>
      </p:sp>
      <p:pic>
        <p:nvPicPr>
          <p:cNvPr id="5" name="圖片 4">
            <a:extLst>
              <a:ext uri="{FF2B5EF4-FFF2-40B4-BE49-F238E27FC236}">
                <a16:creationId xmlns:a16="http://schemas.microsoft.com/office/drawing/2014/main" xmlns="" id="{A26466EE-2D86-40CE-AD8D-C470CFB61B85}"/>
              </a:ext>
            </a:extLst>
          </p:cNvPr>
          <p:cNvPicPr>
            <a:picLocks noChangeAspect="1"/>
          </p:cNvPicPr>
          <p:nvPr/>
        </p:nvPicPr>
        <p:blipFill>
          <a:blip r:embed="rId3"/>
          <a:stretch>
            <a:fillRect/>
          </a:stretch>
        </p:blipFill>
        <p:spPr>
          <a:xfrm>
            <a:off x="6722918" y="142852"/>
            <a:ext cx="5465907" cy="3646758"/>
          </a:xfrm>
          <a:prstGeom prst="rect">
            <a:avLst/>
          </a:prstGeom>
        </p:spPr>
      </p:pic>
    </p:spTree>
    <p:extLst>
      <p:ext uri="{BB962C8B-B14F-4D97-AF65-F5344CB8AC3E}">
        <p14:creationId xmlns:p14="http://schemas.microsoft.com/office/powerpoint/2010/main" xmlns="" val="604231176"/>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camera.wav"/>
          </p:stSnd>
        </p:sndAc>
      </p:transition>
    </mc:Choice>
    <mc:Fallback>
      <p:transition spd="med">
        <p:fade/>
        <p:sndAc>
          <p:stSnd>
            <p:snd r:embed="rId2" name="camera.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BEF1180B-0BDA-4D9D-A441-A695A1E1B668}"/>
              </a:ext>
            </a:extLst>
          </p:cNvPr>
          <p:cNvSpPr>
            <a:spLocks noGrp="1"/>
          </p:cNvSpPr>
          <p:nvPr>
            <p:ph type="title"/>
          </p:nvPr>
        </p:nvSpPr>
        <p:spPr>
          <a:xfrm>
            <a:off x="7318549" y="2060848"/>
            <a:ext cx="4320480" cy="1512168"/>
          </a:xfrm>
        </p:spPr>
        <p:txBody>
          <a:bodyPr>
            <a:normAutofit fontScale="90000"/>
          </a:bodyPr>
          <a:lstStyle/>
          <a:p>
            <a:pPr algn="just"/>
            <a:r>
              <a:rPr lang="en-US" altLang="zh-TW" sz="2400" b="1" dirty="0"/>
              <a:t/>
            </a:r>
            <a:br>
              <a:rPr lang="en-US" altLang="zh-TW" sz="2400" b="1" dirty="0"/>
            </a:br>
            <a:r>
              <a:rPr lang="en-US" altLang="zh-TW" sz="2400" b="1" dirty="0"/>
              <a:t/>
            </a:r>
            <a:br>
              <a:rPr lang="en-US" altLang="zh-TW" sz="2400" b="1" dirty="0"/>
            </a:br>
            <a:r>
              <a:rPr lang="en-US" altLang="zh-TW" sz="2200" b="1" spc="300" dirty="0"/>
              <a:t>1894</a:t>
            </a:r>
            <a:r>
              <a:rPr lang="zh-TW" altLang="en-US" sz="2200" b="1" spc="300" dirty="0"/>
              <a:t>年甲午戰爭時，日本人則通過掌握的密碼，輕而易舉破譯清朝外交電報，就掌握了</a:t>
            </a:r>
            <a:r>
              <a:rPr lang="en-US" altLang="zh-TW" sz="2200" b="1" spc="300" dirty="0"/>
              <a:t>7</a:t>
            </a:r>
            <a:r>
              <a:rPr lang="zh-TW" altLang="en-US" sz="2200" b="1" spc="300" dirty="0"/>
              <a:t>月</a:t>
            </a:r>
            <a:r>
              <a:rPr lang="en-US" altLang="zh-TW" sz="2200" b="1" spc="300" dirty="0"/>
              <a:t>25</a:t>
            </a:r>
            <a:r>
              <a:rPr lang="zh-TW" altLang="en-US" sz="2200" b="1" spc="300" dirty="0"/>
              <a:t>日清朝僱傭英國商船，向朝鮮運兵這一情報，日本軍艦總是能在最準確的時間，和在最有利的地點集合軍隊，向北洋艦隊發起攻擊，北洋艦隊而全軍覆沒</a:t>
            </a:r>
            <a:r>
              <a:rPr lang="zh-TW" altLang="en-US" sz="2400" b="1" spc="300" dirty="0"/>
              <a:t>。</a:t>
            </a:r>
            <a:r>
              <a:rPr lang="zh-TW" altLang="en-US" spc="300" dirty="0"/>
              <a:t/>
            </a:r>
            <a:br>
              <a:rPr lang="zh-TW" altLang="en-US" spc="300" dirty="0"/>
            </a:br>
            <a:endParaRPr lang="zh-TW" altLang="en-US" spc="300" dirty="0"/>
          </a:p>
        </p:txBody>
      </p:sp>
      <p:sp>
        <p:nvSpPr>
          <p:cNvPr id="3" name="內容版面配置區 2">
            <a:extLst>
              <a:ext uri="{FF2B5EF4-FFF2-40B4-BE49-F238E27FC236}">
                <a16:creationId xmlns:a16="http://schemas.microsoft.com/office/drawing/2014/main" xmlns="" id="{40706CE3-0B40-4FE1-A783-8AA1BB7090AC}"/>
              </a:ext>
            </a:extLst>
          </p:cNvPr>
          <p:cNvSpPr>
            <a:spLocks noGrp="1"/>
          </p:cNvSpPr>
          <p:nvPr>
            <p:ph idx="1"/>
          </p:nvPr>
        </p:nvSpPr>
        <p:spPr>
          <a:xfrm>
            <a:off x="665124" y="3857628"/>
            <a:ext cx="5040560" cy="2780928"/>
          </a:xfrm>
        </p:spPr>
        <p:txBody>
          <a:bodyPr>
            <a:normAutofit fontScale="92500" lnSpcReduction="10000"/>
          </a:bodyPr>
          <a:lstStyle/>
          <a:p>
            <a:pPr marL="0" lvl="0" indent="304800" eaLnBrk="0" fontAlgn="base" hangingPunct="0">
              <a:lnSpc>
                <a:spcPct val="100000"/>
              </a:lnSpc>
              <a:spcBef>
                <a:spcPct val="0"/>
              </a:spcBef>
              <a:spcAft>
                <a:spcPct val="0"/>
              </a:spcAft>
              <a:buClrTx/>
              <a:buSzTx/>
              <a:buNone/>
            </a:pP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從</a:t>
            </a:r>
            <a:r>
              <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1871</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年起，清末入侵的列強即開始私設海纜，當時可連通到日本、菲律賓、香港</a:t>
            </a:r>
            <a:r>
              <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等地，且外商尚經營國際電報收發業務。</a:t>
            </a:r>
            <a:endPar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endParaRPr>
          </a:p>
          <a:p>
            <a:pPr marL="0" lvl="0" indent="304800" eaLnBrk="0" fontAlgn="base" hangingPunct="0">
              <a:lnSpc>
                <a:spcPct val="100000"/>
              </a:lnSpc>
              <a:spcBef>
                <a:spcPct val="0"/>
              </a:spcBef>
              <a:spcAft>
                <a:spcPct val="0"/>
              </a:spcAft>
              <a:buClrTx/>
              <a:buSzTx/>
              <a:buNone/>
            </a:pPr>
            <a:r>
              <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1887</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年</a:t>
            </a:r>
            <a:r>
              <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8</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月，台灣巡撫劉銘傳在丹麥工程師漢森主持下，開始架設兩條海底電纜；一、從淡水至福建省福州川石島</a:t>
            </a:r>
            <a:r>
              <a:rPr lang="zh-TW" altLang="en-US" sz="2000"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（長</a:t>
            </a:r>
            <a:r>
              <a:rPr lang="en-US" altLang="zh-TW" sz="2000"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117</a:t>
            </a:r>
            <a:r>
              <a:rPr lang="zh-TW" altLang="en-US" sz="2000" spc="3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海浬，約</a:t>
            </a:r>
            <a:r>
              <a:rPr lang="en-US" altLang="zh-TW" sz="2000" spc="3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217</a:t>
            </a:r>
            <a:r>
              <a:rPr lang="zh-TW" altLang="en-US" sz="2000" spc="3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公里）</a:t>
            </a:r>
            <a:r>
              <a:rPr lang="zh-TW" altLang="en-US" sz="2000" b="1" spc="300" dirty="0" smtClean="0">
                <a:solidFill>
                  <a:srgbClr val="7030A0"/>
                </a:solidFill>
                <a:latin typeface="標楷體" panose="03000509000000000000" pitchFamily="65" charset="-120"/>
                <a:ea typeface="標楷體" panose="03000509000000000000" pitchFamily="65" charset="-120"/>
                <a:cs typeface="Times New Roman" panose="02020603050405020304" pitchFamily="18" charset="0"/>
              </a:rPr>
              <a:t>，</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二、從台南安平至澎湖馬公</a:t>
            </a:r>
            <a:r>
              <a:rPr lang="zh-TW" altLang="en-US" sz="2000"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（長</a:t>
            </a:r>
            <a:r>
              <a:rPr lang="en-US" altLang="zh-TW" sz="2000" spc="300" dirty="0">
                <a:solidFill>
                  <a:srgbClr val="C00000"/>
                </a:solidFill>
                <a:latin typeface="標楷體" panose="03000509000000000000" pitchFamily="65" charset="-120"/>
                <a:ea typeface="標楷體" panose="03000509000000000000" pitchFamily="65" charset="-120"/>
                <a:cs typeface="Times New Roman" panose="02020603050405020304" pitchFamily="18" charset="0"/>
              </a:rPr>
              <a:t>53</a:t>
            </a:r>
            <a:r>
              <a:rPr lang="zh-TW" altLang="en-US" sz="2000" spc="3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海浬，約</a:t>
            </a:r>
            <a:r>
              <a:rPr lang="en-US" altLang="zh-TW" sz="2000" spc="3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98</a:t>
            </a:r>
            <a:r>
              <a:rPr lang="zh-TW" altLang="en-US" sz="2000" spc="300" dirty="0" smtClean="0">
                <a:solidFill>
                  <a:srgbClr val="C00000"/>
                </a:solidFill>
                <a:latin typeface="標楷體" panose="03000509000000000000" pitchFamily="65" charset="-120"/>
                <a:ea typeface="標楷體" panose="03000509000000000000" pitchFamily="65" charset="-120"/>
                <a:cs typeface="Times New Roman" panose="02020603050405020304" pitchFamily="18" charset="0"/>
              </a:rPr>
              <a:t>公里）</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，同年</a:t>
            </a:r>
            <a:r>
              <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10</a:t>
            </a:r>
            <a:r>
              <a:rPr lang="zh-TW" altLang="en-US"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rPr>
              <a:t>月全部完成。</a:t>
            </a:r>
            <a:endParaRPr lang="en-US" altLang="zh-TW" sz="2000" b="1" spc="300" dirty="0">
              <a:solidFill>
                <a:srgbClr val="7030A0"/>
              </a:solidFill>
              <a:latin typeface="標楷體" panose="03000509000000000000" pitchFamily="65" charset="-120"/>
              <a:ea typeface="標楷體" panose="03000509000000000000" pitchFamily="65" charset="-120"/>
              <a:cs typeface="Times New Roman" panose="02020603050405020304" pitchFamily="18" charset="0"/>
            </a:endParaRPr>
          </a:p>
          <a:p>
            <a:pPr marL="0" lvl="0" indent="304800" eaLnBrk="0" fontAlgn="base" hangingPunct="0">
              <a:lnSpc>
                <a:spcPct val="100000"/>
              </a:lnSpc>
              <a:spcBef>
                <a:spcPct val="0"/>
              </a:spcBef>
              <a:spcAft>
                <a:spcPct val="0"/>
              </a:spcAft>
              <a:buClrTx/>
              <a:buSzTx/>
              <a:buNone/>
            </a:pPr>
            <a:endParaRPr lang="en-US" altLang="zh-TW" sz="2600" b="1" dirty="0">
              <a:solidFill>
                <a:srgbClr val="0070C0"/>
              </a:solidFill>
              <a:latin typeface="Calibri" panose="020F0502020204030204" pitchFamily="34" charset="0"/>
              <a:ea typeface="新細明體" panose="02020500000000000000" pitchFamily="18" charset="-120"/>
              <a:cs typeface="Times New Roman" panose="02020603050405020304" pitchFamily="18" charset="0"/>
            </a:endParaRPr>
          </a:p>
          <a:p>
            <a:pPr marL="0" indent="304800" eaLnBrk="0" fontAlgn="base" hangingPunct="0">
              <a:lnSpc>
                <a:spcPct val="100000"/>
              </a:lnSpc>
              <a:spcBef>
                <a:spcPct val="0"/>
              </a:spcBef>
              <a:spcAft>
                <a:spcPct val="0"/>
              </a:spcAft>
              <a:buClrTx/>
              <a:buSzTx/>
              <a:buNone/>
            </a:pPr>
            <a:endParaRPr lang="en-US" altLang="zh-TW" sz="2600" b="1" dirty="0">
              <a:solidFill>
                <a:srgbClr val="C00000"/>
              </a:solidFill>
            </a:endParaRPr>
          </a:p>
          <a:p>
            <a:pPr marL="0" lvl="0" indent="304800" eaLnBrk="0" fontAlgn="base" hangingPunct="0">
              <a:lnSpc>
                <a:spcPct val="100000"/>
              </a:lnSpc>
              <a:spcBef>
                <a:spcPct val="0"/>
              </a:spcBef>
              <a:spcAft>
                <a:spcPct val="0"/>
              </a:spcAft>
              <a:buClrTx/>
              <a:buSzTx/>
              <a:buNone/>
            </a:pPr>
            <a:endParaRPr lang="zh-TW" altLang="en-US" dirty="0">
              <a:latin typeface="Arial" panose="020B0604020202020204" pitchFamily="34" charset="0"/>
            </a:endParaRPr>
          </a:p>
          <a:p>
            <a:endParaRPr lang="zh-TW" altLang="en-US" dirty="0"/>
          </a:p>
        </p:txBody>
      </p:sp>
      <p:pic>
        <p:nvPicPr>
          <p:cNvPr id="5" name="圖片 4">
            <a:extLst>
              <a:ext uri="{FF2B5EF4-FFF2-40B4-BE49-F238E27FC236}">
                <a16:creationId xmlns:a16="http://schemas.microsoft.com/office/drawing/2014/main" xmlns="" id="{A10874F0-70B4-43B8-82D7-01DBB1887B5F}"/>
              </a:ext>
            </a:extLst>
          </p:cNvPr>
          <p:cNvPicPr>
            <a:picLocks noChangeAspect="1"/>
          </p:cNvPicPr>
          <p:nvPr/>
        </p:nvPicPr>
        <p:blipFill>
          <a:blip r:embed="rId3"/>
          <a:stretch>
            <a:fillRect/>
          </a:stretch>
        </p:blipFill>
        <p:spPr>
          <a:xfrm>
            <a:off x="6094412" y="3786190"/>
            <a:ext cx="5628401" cy="2786058"/>
          </a:xfrm>
          <a:prstGeom prst="rect">
            <a:avLst/>
          </a:prstGeom>
        </p:spPr>
      </p:pic>
      <p:pic>
        <p:nvPicPr>
          <p:cNvPr id="7" name="圖片 6">
            <a:extLst>
              <a:ext uri="{FF2B5EF4-FFF2-40B4-BE49-F238E27FC236}">
                <a16:creationId xmlns:a16="http://schemas.microsoft.com/office/drawing/2014/main" xmlns="" id="{925F228A-0EE5-4C5F-A0A5-89846612978E}"/>
              </a:ext>
            </a:extLst>
          </p:cNvPr>
          <p:cNvPicPr>
            <a:picLocks noChangeAspect="1"/>
          </p:cNvPicPr>
          <p:nvPr/>
        </p:nvPicPr>
        <p:blipFill>
          <a:blip r:embed="rId4"/>
          <a:stretch>
            <a:fillRect/>
          </a:stretch>
        </p:blipFill>
        <p:spPr>
          <a:xfrm>
            <a:off x="379372" y="357166"/>
            <a:ext cx="6761912" cy="3307190"/>
          </a:xfrm>
          <a:prstGeom prst="rect">
            <a:avLst/>
          </a:prstGeom>
        </p:spPr>
      </p:pic>
    </p:spTree>
    <p:extLst>
      <p:ext uri="{BB962C8B-B14F-4D97-AF65-F5344CB8AC3E}">
        <p14:creationId xmlns:p14="http://schemas.microsoft.com/office/powerpoint/2010/main" xmlns="" val="4091544922"/>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5" name="drumroll.wav"/>
          </p:stSnd>
        </p:sndAc>
      </p:transition>
    </mc:Choice>
    <mc:Fallback>
      <p:transition spd="med">
        <p:fade/>
        <p:sndAc>
          <p:stSnd>
            <p:snd r:embed="rId2"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AFBE2C32-0B22-41D6-989F-78B7FE0753FC}"/>
              </a:ext>
            </a:extLst>
          </p:cNvPr>
          <p:cNvSpPr>
            <a:spLocks noGrp="1"/>
          </p:cNvSpPr>
          <p:nvPr>
            <p:ph type="title"/>
          </p:nvPr>
        </p:nvSpPr>
        <p:spPr>
          <a:xfrm>
            <a:off x="693812" y="3933056"/>
            <a:ext cx="9865095" cy="2420888"/>
          </a:xfrm>
        </p:spPr>
        <p:txBody>
          <a:bodyPr>
            <a:normAutofit fontScale="90000"/>
          </a:bodyPr>
          <a:lstStyle/>
          <a:p>
            <a:r>
              <a:rPr lang="en-US" altLang="zh-TW" sz="3100" b="1" dirty="0">
                <a:solidFill>
                  <a:srgbClr val="0070C0"/>
                </a:solidFill>
              </a:rPr>
              <a:t/>
            </a:r>
            <a:br>
              <a:rPr lang="en-US" altLang="zh-TW" sz="3100" b="1" dirty="0">
                <a:solidFill>
                  <a:srgbClr val="0070C0"/>
                </a:solidFill>
              </a:rPr>
            </a:br>
            <a:r>
              <a:rPr lang="en-US" altLang="zh-TW" sz="3100" b="1" dirty="0">
                <a:solidFill>
                  <a:srgbClr val="0070C0"/>
                </a:solidFill>
              </a:rPr>
              <a:t/>
            </a:r>
            <a:br>
              <a:rPr lang="en-US" altLang="zh-TW" sz="3100" b="1" dirty="0">
                <a:solidFill>
                  <a:srgbClr val="0070C0"/>
                </a:solidFill>
              </a:rPr>
            </a:br>
            <a:r>
              <a:rPr lang="en-US" altLang="zh-TW" sz="3100" b="1" dirty="0">
                <a:solidFill>
                  <a:srgbClr val="0070C0"/>
                </a:solidFill>
              </a:rPr>
              <a:t/>
            </a:r>
            <a:br>
              <a:rPr lang="en-US" altLang="zh-TW" sz="3100" b="1" dirty="0">
                <a:solidFill>
                  <a:srgbClr val="0070C0"/>
                </a:solidFill>
              </a:rPr>
            </a:br>
            <a:r>
              <a:rPr lang="en-US" altLang="zh-TW" sz="3100" b="1" dirty="0">
                <a:solidFill>
                  <a:srgbClr val="0070C0"/>
                </a:solidFill>
              </a:rPr>
              <a:t/>
            </a:r>
            <a:br>
              <a:rPr lang="en-US" altLang="zh-TW" sz="3100" b="1" dirty="0">
                <a:solidFill>
                  <a:srgbClr val="0070C0"/>
                </a:solidFill>
              </a:rPr>
            </a:br>
            <a:r>
              <a:rPr lang="en-US" altLang="zh-TW" sz="3100" b="1" dirty="0">
                <a:solidFill>
                  <a:srgbClr val="0070C0"/>
                </a:solidFill>
              </a:rPr>
              <a:t/>
            </a:r>
            <a:br>
              <a:rPr lang="en-US" altLang="zh-TW" sz="3100" b="1" dirty="0">
                <a:solidFill>
                  <a:srgbClr val="0070C0"/>
                </a:solidFill>
              </a:rPr>
            </a:br>
            <a:r>
              <a:rPr lang="en-US" altLang="zh-TW" sz="3100" b="1" dirty="0">
                <a:solidFill>
                  <a:srgbClr val="0070C0"/>
                </a:solidFill>
              </a:rPr>
              <a:t/>
            </a:r>
            <a:br>
              <a:rPr lang="en-US" altLang="zh-TW" sz="3100" b="1" dirty="0">
                <a:solidFill>
                  <a:srgbClr val="0070C0"/>
                </a:solidFill>
              </a:rPr>
            </a:br>
            <a:r>
              <a:rPr lang="en-US" altLang="zh-TW" sz="3100" b="1" dirty="0">
                <a:solidFill>
                  <a:srgbClr val="0070C0"/>
                </a:solidFill>
              </a:rPr>
              <a:t>1895</a:t>
            </a:r>
            <a:r>
              <a:rPr lang="zh-TW" altLang="zh-TW" sz="3100" b="1" dirty="0">
                <a:solidFill>
                  <a:srgbClr val="0070C0"/>
                </a:solidFill>
              </a:rPr>
              <a:t>年</a:t>
            </a:r>
            <a:r>
              <a:rPr lang="en-US" altLang="zh-TW" sz="3100" b="1" dirty="0">
                <a:solidFill>
                  <a:srgbClr val="0070C0"/>
                </a:solidFill>
              </a:rPr>
              <a:t>5</a:t>
            </a:r>
            <a:r>
              <a:rPr lang="zh-TW" altLang="zh-TW" sz="3100" b="1" dirty="0">
                <a:solidFill>
                  <a:srgbClr val="0070C0"/>
                </a:solidFill>
              </a:rPr>
              <a:t>月下旬，乙未戰爭初期的基隆守衛戰，台灣抗日義軍就用電報傳送軍情和指揮作戰，這是中國近代戰史的首例。</a:t>
            </a:r>
            <a:r>
              <a:rPr lang="zh-TW" altLang="en-US" sz="3100" b="1" dirty="0">
                <a:solidFill>
                  <a:srgbClr val="0070C0"/>
                </a:solidFill>
              </a:rPr>
              <a:t>劉永福在</a:t>
            </a:r>
            <a:r>
              <a:rPr lang="zh-TW" altLang="zh-TW" sz="3100" b="1" dirty="0">
                <a:solidFill>
                  <a:srgbClr val="0070C0"/>
                </a:solidFill>
              </a:rPr>
              <a:t>乙未戰爭</a:t>
            </a:r>
            <a:r>
              <a:rPr lang="zh-TW" altLang="en-US" sz="3100" b="1" dirty="0">
                <a:solidFill>
                  <a:srgbClr val="0070C0"/>
                </a:solidFill>
              </a:rPr>
              <a:t>後期也用電報指揮部隊。</a:t>
            </a:r>
            <a:r>
              <a:rPr lang="en-US" altLang="zh-TW" b="1" dirty="0">
                <a:solidFill>
                  <a:srgbClr val="0070C0"/>
                </a:solidFill>
              </a:rPr>
              <a:t/>
            </a:r>
            <a:br>
              <a:rPr lang="en-US" altLang="zh-TW" b="1" dirty="0">
                <a:solidFill>
                  <a:srgbClr val="0070C0"/>
                </a:solidFill>
              </a:rPr>
            </a:br>
            <a:r>
              <a:rPr lang="en-US" altLang="zh-TW" b="1" dirty="0">
                <a:solidFill>
                  <a:srgbClr val="0070C0"/>
                </a:solidFill>
              </a:rPr>
              <a:t/>
            </a:r>
            <a:br>
              <a:rPr lang="en-US" altLang="zh-TW" b="1" dirty="0">
                <a:solidFill>
                  <a:srgbClr val="0070C0"/>
                </a:solidFill>
              </a:rPr>
            </a:br>
            <a:r>
              <a:rPr lang="en-US" altLang="zh-TW" sz="2700" b="1" dirty="0">
                <a:solidFill>
                  <a:srgbClr val="C00000"/>
                </a:solidFill>
              </a:rPr>
              <a:t>1895</a:t>
            </a:r>
            <a:r>
              <a:rPr lang="zh-TW" altLang="zh-TW" sz="2700" b="1" dirty="0">
                <a:solidFill>
                  <a:srgbClr val="C00000"/>
                </a:solidFill>
              </a:rPr>
              <a:t>年</a:t>
            </a:r>
            <a:r>
              <a:rPr lang="en-US" altLang="zh-TW" sz="2700" b="1" dirty="0">
                <a:solidFill>
                  <a:srgbClr val="C00000"/>
                </a:solidFill>
              </a:rPr>
              <a:t>6</a:t>
            </a:r>
            <a:r>
              <a:rPr lang="zh-TW" altLang="zh-TW" sz="2700" b="1" dirty="0">
                <a:solidFill>
                  <a:srgbClr val="C00000"/>
                </a:solidFill>
              </a:rPr>
              <a:t>月</a:t>
            </a:r>
            <a:r>
              <a:rPr lang="en-US" altLang="zh-TW" sz="2700" b="1" dirty="0">
                <a:solidFill>
                  <a:srgbClr val="C00000"/>
                </a:solidFill>
              </a:rPr>
              <a:t>17</a:t>
            </a:r>
            <a:r>
              <a:rPr lang="zh-TW" altLang="zh-TW" sz="2700" b="1" dirty="0">
                <a:solidFill>
                  <a:srgbClr val="C00000"/>
                </a:solidFill>
              </a:rPr>
              <a:t>日，日本在台北舉行始政式，拍送一封開啟日本時代的電</a:t>
            </a:r>
            <a:r>
              <a:rPr lang="en-US" altLang="zh-TW" sz="2700" b="1" dirty="0">
                <a:solidFill>
                  <a:srgbClr val="C00000"/>
                </a:solidFill>
              </a:rPr>
              <a:t/>
            </a:r>
            <a:br>
              <a:rPr lang="en-US" altLang="zh-TW" sz="2700" b="1" dirty="0">
                <a:solidFill>
                  <a:srgbClr val="C00000"/>
                </a:solidFill>
              </a:rPr>
            </a:br>
            <a:r>
              <a:rPr lang="en-US" altLang="zh-TW" sz="2700" b="1" dirty="0">
                <a:solidFill>
                  <a:srgbClr val="C00000"/>
                </a:solidFill>
              </a:rPr>
              <a:t/>
            </a:r>
            <a:br>
              <a:rPr lang="en-US" altLang="zh-TW" sz="2700" b="1" dirty="0">
                <a:solidFill>
                  <a:srgbClr val="C00000"/>
                </a:solidFill>
              </a:rPr>
            </a:br>
            <a:r>
              <a:rPr lang="zh-TW" altLang="zh-TW" sz="2700" b="1" dirty="0">
                <a:solidFill>
                  <a:srgbClr val="C00000"/>
                </a:solidFill>
              </a:rPr>
              <a:t>報給明治天皇，應該是滬尾</a:t>
            </a:r>
            <a:r>
              <a:rPr lang="en-US" altLang="zh-TW" sz="2700" dirty="0">
                <a:solidFill>
                  <a:srgbClr val="7030A0"/>
                </a:solidFill>
              </a:rPr>
              <a:t>(</a:t>
            </a:r>
            <a:r>
              <a:rPr lang="zh-TW" altLang="en-US" sz="2700" dirty="0">
                <a:solidFill>
                  <a:srgbClr val="7030A0"/>
                </a:solidFill>
              </a:rPr>
              <a:t>今天的</a:t>
            </a:r>
            <a:r>
              <a:rPr lang="en-US" altLang="zh-TW" sz="2700" dirty="0">
                <a:solidFill>
                  <a:srgbClr val="7030A0"/>
                </a:solidFill>
              </a:rPr>
              <a:t/>
            </a:r>
            <a:br>
              <a:rPr lang="en-US" altLang="zh-TW" sz="2700" dirty="0">
                <a:solidFill>
                  <a:srgbClr val="7030A0"/>
                </a:solidFill>
              </a:rPr>
            </a:br>
            <a:r>
              <a:rPr lang="en-US" altLang="zh-TW" sz="2700" dirty="0">
                <a:solidFill>
                  <a:srgbClr val="7030A0"/>
                </a:solidFill>
              </a:rPr>
              <a:t/>
            </a:r>
            <a:br>
              <a:rPr lang="en-US" altLang="zh-TW" sz="2700" dirty="0">
                <a:solidFill>
                  <a:srgbClr val="7030A0"/>
                </a:solidFill>
              </a:rPr>
            </a:br>
            <a:r>
              <a:rPr lang="zh-TW" altLang="zh-TW" sz="2700" dirty="0">
                <a:solidFill>
                  <a:srgbClr val="7030A0"/>
                </a:solidFill>
              </a:rPr>
              <a:t>新北市淡水區</a:t>
            </a:r>
            <a:r>
              <a:rPr lang="en-US" altLang="zh-TW" sz="2700" dirty="0">
                <a:solidFill>
                  <a:srgbClr val="7030A0"/>
                </a:solidFill>
              </a:rPr>
              <a:t>)</a:t>
            </a:r>
            <a:r>
              <a:rPr lang="zh-TW" altLang="zh-TW" sz="2700" b="1" dirty="0">
                <a:solidFill>
                  <a:srgbClr val="C00000"/>
                </a:solidFill>
              </a:rPr>
              <a:t>傳至福州，再傳至上海</a:t>
            </a:r>
            <a:r>
              <a:rPr lang="en-US" altLang="zh-TW" sz="2700" b="1" dirty="0">
                <a:solidFill>
                  <a:srgbClr val="C00000"/>
                </a:solidFill>
              </a:rPr>
              <a:t/>
            </a:r>
            <a:br>
              <a:rPr lang="en-US" altLang="zh-TW" sz="2700" b="1" dirty="0">
                <a:solidFill>
                  <a:srgbClr val="C00000"/>
                </a:solidFill>
              </a:rPr>
            </a:br>
            <a:r>
              <a:rPr lang="en-US" altLang="zh-TW" sz="2700" b="1" dirty="0">
                <a:solidFill>
                  <a:srgbClr val="C00000"/>
                </a:solidFill>
              </a:rPr>
              <a:t/>
            </a:r>
            <a:br>
              <a:rPr lang="en-US" altLang="zh-TW" sz="2700" b="1" dirty="0">
                <a:solidFill>
                  <a:srgbClr val="C00000"/>
                </a:solidFill>
              </a:rPr>
            </a:br>
            <a:r>
              <a:rPr lang="zh-TW" altLang="en-US" sz="2700" b="1" dirty="0">
                <a:solidFill>
                  <a:srgbClr val="C00000"/>
                </a:solidFill>
              </a:rPr>
              <a:t>公共租界</a:t>
            </a:r>
            <a:r>
              <a:rPr lang="zh-TW" altLang="zh-TW" sz="2700" b="1" dirty="0">
                <a:solidFill>
                  <a:srgbClr val="C00000"/>
                </a:solidFill>
              </a:rPr>
              <a:t>、長崎至東京皇宮。</a:t>
            </a:r>
            <a:r>
              <a:rPr lang="en-US" altLang="zh-TW" sz="2700" b="1" dirty="0">
                <a:solidFill>
                  <a:srgbClr val="C00000"/>
                </a:solidFill>
              </a:rPr>
              <a:t/>
            </a:r>
            <a:br>
              <a:rPr lang="en-US" altLang="zh-TW" sz="2700" b="1" dirty="0">
                <a:solidFill>
                  <a:srgbClr val="C00000"/>
                </a:solidFill>
              </a:rPr>
            </a:br>
            <a:r>
              <a:rPr lang="en-US" altLang="zh-TW" sz="2700" b="1" dirty="0">
                <a:solidFill>
                  <a:srgbClr val="C00000"/>
                </a:solidFill>
              </a:rPr>
              <a:t/>
            </a:r>
            <a:br>
              <a:rPr lang="en-US" altLang="zh-TW" sz="2700" b="1" dirty="0">
                <a:solidFill>
                  <a:srgbClr val="C00000"/>
                </a:solidFill>
              </a:rPr>
            </a:br>
            <a:r>
              <a:rPr lang="zh-TW" altLang="en-US" sz="2700" b="1" dirty="0">
                <a:solidFill>
                  <a:srgbClr val="0070C0"/>
                </a:solidFill>
              </a:rPr>
              <a:t>一直到</a:t>
            </a:r>
            <a:r>
              <a:rPr lang="en-US" altLang="zh-TW" sz="2700" b="1" dirty="0">
                <a:solidFill>
                  <a:srgbClr val="0070C0"/>
                </a:solidFill>
              </a:rPr>
              <a:t>1910</a:t>
            </a:r>
            <a:r>
              <a:rPr lang="zh-TW" altLang="en-US" sz="2700" b="1" dirty="0">
                <a:solidFill>
                  <a:srgbClr val="0070C0"/>
                </a:solidFill>
              </a:rPr>
              <a:t>年</a:t>
            </a:r>
            <a:r>
              <a:rPr lang="en-US" altLang="zh-TW" sz="2700" b="1" dirty="0">
                <a:solidFill>
                  <a:srgbClr val="0070C0"/>
                </a:solidFill>
              </a:rPr>
              <a:t>(</a:t>
            </a:r>
            <a:r>
              <a:rPr lang="zh-TW" altLang="en-US" sz="2700" b="1" dirty="0">
                <a:solidFill>
                  <a:srgbClr val="0070C0"/>
                </a:solidFill>
              </a:rPr>
              <a:t>明治</a:t>
            </a:r>
            <a:r>
              <a:rPr lang="en-US" altLang="zh-TW" sz="2700" b="1" dirty="0">
                <a:solidFill>
                  <a:srgbClr val="0070C0"/>
                </a:solidFill>
              </a:rPr>
              <a:t>34</a:t>
            </a:r>
            <a:r>
              <a:rPr lang="zh-TW" altLang="en-US" sz="2700" b="1" dirty="0">
                <a:solidFill>
                  <a:srgbClr val="0070C0"/>
                </a:solidFill>
              </a:rPr>
              <a:t>年</a:t>
            </a:r>
            <a:r>
              <a:rPr lang="en-US" altLang="zh-TW" sz="2700" b="1" dirty="0">
                <a:solidFill>
                  <a:srgbClr val="0070C0"/>
                </a:solidFill>
              </a:rPr>
              <a:t>)</a:t>
            </a:r>
            <a:r>
              <a:rPr lang="zh-TW" altLang="en-US" sz="2700" b="1" dirty="0">
                <a:solidFill>
                  <a:srgbClr val="0070C0"/>
                </a:solidFill>
              </a:rPr>
              <a:t>日本人才開始</a:t>
            </a:r>
            <a:r>
              <a:rPr lang="en-US" altLang="zh-TW" sz="2700" b="1" dirty="0">
                <a:solidFill>
                  <a:srgbClr val="0070C0"/>
                </a:solidFill>
              </a:rPr>
              <a:t/>
            </a:r>
            <a:br>
              <a:rPr lang="en-US" altLang="zh-TW" sz="2700" b="1" dirty="0">
                <a:solidFill>
                  <a:srgbClr val="0070C0"/>
                </a:solidFill>
              </a:rPr>
            </a:br>
            <a:r>
              <a:rPr lang="en-US" altLang="zh-TW" sz="2700" b="1" dirty="0">
                <a:solidFill>
                  <a:srgbClr val="0070C0"/>
                </a:solidFill>
              </a:rPr>
              <a:t/>
            </a:r>
            <a:br>
              <a:rPr lang="en-US" altLang="zh-TW" sz="2700" b="1" dirty="0">
                <a:solidFill>
                  <a:srgbClr val="0070C0"/>
                </a:solidFill>
              </a:rPr>
            </a:br>
            <a:r>
              <a:rPr lang="zh-TW" altLang="en-US" sz="2700" b="1" dirty="0">
                <a:solidFill>
                  <a:srgbClr val="0070C0"/>
                </a:solidFill>
              </a:rPr>
              <a:t>架設淡水到長崎間的海底電線布設。</a:t>
            </a:r>
            <a:r>
              <a:rPr lang="zh-TW" altLang="zh-TW" sz="3100" b="1" dirty="0">
                <a:solidFill>
                  <a:srgbClr val="0070C0"/>
                </a:solidFill>
              </a:rPr>
              <a:t/>
            </a:r>
            <a:br>
              <a:rPr lang="zh-TW" altLang="zh-TW" sz="3100" b="1" dirty="0">
                <a:solidFill>
                  <a:srgbClr val="0070C0"/>
                </a:solidFill>
              </a:rPr>
            </a:br>
            <a:endParaRPr lang="zh-TW" altLang="en-US" sz="3100" dirty="0"/>
          </a:p>
        </p:txBody>
      </p:sp>
      <p:pic>
        <p:nvPicPr>
          <p:cNvPr id="5" name="圖片 4">
            <a:extLst>
              <a:ext uri="{FF2B5EF4-FFF2-40B4-BE49-F238E27FC236}">
                <a16:creationId xmlns:a16="http://schemas.microsoft.com/office/drawing/2014/main" xmlns="" id="{2B35A2DB-9A53-4B64-97A2-DB15A1D86579}"/>
              </a:ext>
            </a:extLst>
          </p:cNvPr>
          <p:cNvPicPr>
            <a:picLocks noChangeAspect="1"/>
          </p:cNvPicPr>
          <p:nvPr/>
        </p:nvPicPr>
        <p:blipFill>
          <a:blip r:embed="rId3"/>
          <a:stretch>
            <a:fillRect/>
          </a:stretch>
        </p:blipFill>
        <p:spPr>
          <a:xfrm>
            <a:off x="6310436" y="2924944"/>
            <a:ext cx="5040560" cy="3254957"/>
          </a:xfrm>
          <a:prstGeom prst="rect">
            <a:avLst/>
          </a:prstGeom>
        </p:spPr>
      </p:pic>
    </p:spTree>
    <p:extLst>
      <p:ext uri="{BB962C8B-B14F-4D97-AF65-F5344CB8AC3E}">
        <p14:creationId xmlns:p14="http://schemas.microsoft.com/office/powerpoint/2010/main" xmlns="" val="3601703805"/>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explode.wav"/>
          </p:stSnd>
        </p:sndAc>
      </p:transition>
    </mc:Choice>
    <mc:Fallback>
      <p:transition spd="med">
        <p:fade/>
        <p:sndAc>
          <p:stSnd>
            <p:snd r:embed="rId2" name="explode.wav"/>
          </p:stSnd>
        </p:sndAc>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612DD41D-20F1-4E22-BEB4-F7AC31143586}"/>
              </a:ext>
            </a:extLst>
          </p:cNvPr>
          <p:cNvSpPr>
            <a:spLocks noGrp="1"/>
          </p:cNvSpPr>
          <p:nvPr>
            <p:ph type="title"/>
          </p:nvPr>
        </p:nvSpPr>
        <p:spPr>
          <a:xfrm>
            <a:off x="549796" y="-461293"/>
            <a:ext cx="10801200" cy="1325562"/>
          </a:xfrm>
        </p:spPr>
        <p:txBody>
          <a:bodyPr>
            <a:normAutofit/>
          </a:bodyPr>
          <a:lstStyle/>
          <a:p>
            <a:r>
              <a:rPr lang="zh-TW" altLang="zh-TW" sz="3600" b="1" dirty="0">
                <a:solidFill>
                  <a:srgbClr val="7030A0"/>
                </a:solidFill>
              </a:rPr>
              <a:t>日本皇族</a:t>
            </a:r>
            <a:r>
              <a:rPr lang="zh-TW" altLang="en-US" sz="3600" b="1" dirty="0">
                <a:solidFill>
                  <a:srgbClr val="7030A0"/>
                </a:solidFill>
              </a:rPr>
              <a:t>首</a:t>
            </a:r>
            <a:r>
              <a:rPr lang="zh-TW" altLang="zh-TW" sz="3600" b="1" dirty="0">
                <a:solidFill>
                  <a:srgbClr val="7030A0"/>
                </a:solidFill>
              </a:rPr>
              <a:t>次在海外陣亡，</a:t>
            </a:r>
            <a:r>
              <a:rPr lang="zh-TW" altLang="en-US" sz="3600" b="1" dirty="0">
                <a:solidFill>
                  <a:srgbClr val="7030A0"/>
                </a:solidFill>
              </a:rPr>
              <a:t>至</a:t>
            </a:r>
            <a:r>
              <a:rPr lang="en-US" altLang="zh-TW" sz="3600" b="1" dirty="0" smtClean="0">
                <a:solidFill>
                  <a:srgbClr val="7030A0"/>
                </a:solidFill>
              </a:rPr>
              <a:t>2024</a:t>
            </a:r>
            <a:r>
              <a:rPr lang="zh-TW" altLang="en-US" sz="3600" b="1" dirty="0" smtClean="0">
                <a:solidFill>
                  <a:srgbClr val="7030A0"/>
                </a:solidFill>
              </a:rPr>
              <a:t>年</a:t>
            </a:r>
            <a:r>
              <a:rPr lang="zh-TW" altLang="en-US" sz="3600" b="1" dirty="0">
                <a:solidFill>
                  <a:srgbClr val="7030A0"/>
                </a:solidFill>
              </a:rPr>
              <a:t>也是唯一！</a:t>
            </a:r>
            <a:endParaRPr lang="zh-TW" altLang="en-US" sz="3600" dirty="0">
              <a:solidFill>
                <a:srgbClr val="7030A0"/>
              </a:solidFill>
            </a:endParaRPr>
          </a:p>
        </p:txBody>
      </p:sp>
      <p:sp>
        <p:nvSpPr>
          <p:cNvPr id="3" name="內容版面配置區 2">
            <a:extLst>
              <a:ext uri="{FF2B5EF4-FFF2-40B4-BE49-F238E27FC236}">
                <a16:creationId xmlns:a16="http://schemas.microsoft.com/office/drawing/2014/main" xmlns="" id="{0ABF5B77-AE79-427C-ABC0-FEBDC69B77BD}"/>
              </a:ext>
            </a:extLst>
          </p:cNvPr>
          <p:cNvSpPr>
            <a:spLocks noGrp="1"/>
          </p:cNvSpPr>
          <p:nvPr>
            <p:ph idx="1"/>
          </p:nvPr>
        </p:nvSpPr>
        <p:spPr>
          <a:xfrm>
            <a:off x="4458194" y="864269"/>
            <a:ext cx="7109663" cy="5517059"/>
          </a:xfrm>
        </p:spPr>
        <p:txBody>
          <a:bodyPr>
            <a:normAutofit fontScale="55000" lnSpcReduction="20000"/>
          </a:bodyPr>
          <a:lstStyle/>
          <a:p>
            <a:pPr marL="45720" indent="0" algn="just">
              <a:lnSpc>
                <a:spcPct val="120000"/>
              </a:lnSpc>
            </a:pP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北白川宮能久親王</a:t>
            </a:r>
            <a:r>
              <a:rPr lang="en-US" altLang="zh-TW" sz="2900" b="1" spc="300" dirty="0">
                <a:solidFill>
                  <a:srgbClr val="C00000"/>
                </a:solidFill>
                <a:latin typeface="+mn-ea"/>
                <a:ea typeface="+mn-ea"/>
              </a:rPr>
              <a:t>(1847</a:t>
            </a:r>
            <a:r>
              <a:rPr lang="zh-TW" altLang="zh-TW" sz="2900" b="1" spc="300" dirty="0">
                <a:solidFill>
                  <a:srgbClr val="C00000"/>
                </a:solidFill>
                <a:latin typeface="+mn-ea"/>
                <a:ea typeface="+mn-ea"/>
              </a:rPr>
              <a:t>年</a:t>
            </a:r>
            <a:r>
              <a:rPr lang="en-US" altLang="zh-TW" sz="2900" b="1" spc="300" dirty="0">
                <a:solidFill>
                  <a:srgbClr val="C00000"/>
                </a:solidFill>
                <a:latin typeface="+mn-ea"/>
                <a:ea typeface="+mn-ea"/>
              </a:rPr>
              <a:t>4</a:t>
            </a:r>
            <a:r>
              <a:rPr lang="zh-TW" altLang="zh-TW" sz="2900" b="1" spc="300" dirty="0">
                <a:solidFill>
                  <a:srgbClr val="C00000"/>
                </a:solidFill>
                <a:latin typeface="+mn-ea"/>
                <a:ea typeface="+mn-ea"/>
              </a:rPr>
              <a:t>月</a:t>
            </a:r>
            <a:r>
              <a:rPr lang="en-US" altLang="zh-TW" sz="2900" b="1" spc="300" dirty="0">
                <a:solidFill>
                  <a:srgbClr val="C00000"/>
                </a:solidFill>
                <a:latin typeface="+mn-ea"/>
                <a:ea typeface="+mn-ea"/>
              </a:rPr>
              <a:t>1</a:t>
            </a:r>
            <a:r>
              <a:rPr lang="zh-TW" altLang="zh-TW" sz="2900" b="1" spc="300" dirty="0">
                <a:solidFill>
                  <a:srgbClr val="C00000"/>
                </a:solidFill>
                <a:latin typeface="+mn-ea"/>
                <a:ea typeface="+mn-ea"/>
              </a:rPr>
              <a:t>日－</a:t>
            </a:r>
            <a:r>
              <a:rPr lang="en-US" altLang="zh-TW" sz="2900" b="1" spc="300" dirty="0">
                <a:solidFill>
                  <a:srgbClr val="C00000"/>
                </a:solidFill>
                <a:latin typeface="+mn-ea"/>
                <a:ea typeface="+mn-ea"/>
              </a:rPr>
              <a:t>1895</a:t>
            </a:r>
            <a:r>
              <a:rPr lang="zh-TW" altLang="zh-TW" sz="2900" b="1" spc="300" dirty="0">
                <a:solidFill>
                  <a:srgbClr val="C00000"/>
                </a:solidFill>
                <a:latin typeface="+mn-ea"/>
                <a:ea typeface="+mn-ea"/>
              </a:rPr>
              <a:t>年</a:t>
            </a:r>
            <a:r>
              <a:rPr lang="en-US" altLang="zh-TW" sz="2900" b="1" spc="300" dirty="0">
                <a:solidFill>
                  <a:srgbClr val="C00000"/>
                </a:solidFill>
                <a:latin typeface="+mn-ea"/>
                <a:ea typeface="+mn-ea"/>
              </a:rPr>
              <a:t>10</a:t>
            </a:r>
            <a:r>
              <a:rPr lang="zh-TW" altLang="zh-TW" sz="2900" b="1" spc="300" dirty="0">
                <a:solidFill>
                  <a:srgbClr val="C00000"/>
                </a:solidFill>
                <a:latin typeface="+mn-ea"/>
                <a:ea typeface="+mn-ea"/>
              </a:rPr>
              <a:t>月</a:t>
            </a:r>
            <a:r>
              <a:rPr lang="en-US" altLang="zh-TW" sz="2900" b="1" spc="300" dirty="0">
                <a:solidFill>
                  <a:srgbClr val="C00000"/>
                </a:solidFill>
                <a:latin typeface="+mn-ea"/>
                <a:ea typeface="+mn-ea"/>
              </a:rPr>
              <a:t>28</a:t>
            </a:r>
            <a:r>
              <a:rPr lang="zh-TW" altLang="zh-TW" sz="2900" b="1" spc="300" dirty="0" smtClean="0">
                <a:solidFill>
                  <a:srgbClr val="C00000"/>
                </a:solidFill>
                <a:latin typeface="+mn-ea"/>
                <a:ea typeface="+mn-ea"/>
              </a:rPr>
              <a:t>日</a:t>
            </a:r>
            <a:r>
              <a:rPr lang="zh-TW" altLang="zh-TW" sz="2900" b="1" spc="300" dirty="0" smtClean="0">
                <a:solidFill>
                  <a:srgbClr val="C00000"/>
                </a:solidFill>
                <a:latin typeface="+mn-ea"/>
                <a:ea typeface="+mn-ea"/>
              </a:rPr>
              <a:t>，</a:t>
            </a:r>
            <a:r>
              <a:rPr lang="en-US" altLang="zh-TW" sz="2900" b="1" kern="100" spc="300" dirty="0" smtClean="0">
                <a:solidFill>
                  <a:srgbClr val="C00000"/>
                </a:solidFill>
                <a:latin typeface="+mn-ea"/>
                <a:ea typeface="+mn-ea"/>
                <a:cs typeface="Times New Roman" panose="02020603050405020304" pitchFamily="18" charset="0"/>
              </a:rPr>
              <a:t> </a:t>
            </a:r>
            <a:r>
              <a:rPr lang="zh-TW" altLang="en-US" sz="2900" b="1" spc="300" dirty="0" smtClean="0">
                <a:solidFill>
                  <a:srgbClr val="C00000"/>
                </a:solidFill>
                <a:latin typeface="+mn-ea"/>
                <a:ea typeface="+mn-ea"/>
              </a:rPr>
              <a:t>伏</a:t>
            </a:r>
            <a:r>
              <a:rPr lang="zh-TW" altLang="en-US" sz="2900" b="1" spc="300" dirty="0" smtClean="0">
                <a:solidFill>
                  <a:srgbClr val="C00000"/>
                </a:solidFill>
                <a:latin typeface="+mn-ea"/>
                <a:ea typeface="+mn-ea"/>
              </a:rPr>
              <a:t>見宮邦家親王</a:t>
            </a:r>
            <a:r>
              <a:rPr lang="zh-TW" altLang="en-US" sz="2900" b="1" spc="300" dirty="0" smtClean="0">
                <a:solidFill>
                  <a:srgbClr val="C00000"/>
                </a:solidFill>
                <a:latin typeface="+mn-ea"/>
                <a:ea typeface="+mn-ea"/>
              </a:rPr>
              <a:t>第</a:t>
            </a:r>
            <a:r>
              <a:rPr lang="en-US" altLang="zh-TW" sz="2900" b="1" spc="300" dirty="0" smtClean="0">
                <a:solidFill>
                  <a:srgbClr val="C00000"/>
                </a:solidFill>
                <a:latin typeface="+mn-ea"/>
                <a:ea typeface="+mn-ea"/>
              </a:rPr>
              <a:t>9</a:t>
            </a:r>
            <a:r>
              <a:rPr lang="zh-TW" altLang="en-US" sz="2900" b="1" spc="300" dirty="0" smtClean="0">
                <a:solidFill>
                  <a:srgbClr val="C00000"/>
                </a:solidFill>
                <a:latin typeface="+mn-ea"/>
                <a:ea typeface="+mn-ea"/>
              </a:rPr>
              <a:t>王子</a:t>
            </a:r>
            <a:r>
              <a:rPr lang="zh-TW" altLang="zh-TW" sz="3200" spc="300" dirty="0" smtClean="0">
                <a:solidFill>
                  <a:srgbClr val="FF0000"/>
                </a:solidFill>
                <a:latin typeface="標楷體" panose="03000509000000000000" pitchFamily="65" charset="-120"/>
                <a:ea typeface="標楷體" panose="03000509000000000000" pitchFamily="65" charset="-120"/>
              </a:rPr>
              <a:t>）</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是明治天皇的</a:t>
            </a:r>
            <a:r>
              <a:rPr lang="zh-TW" altLang="zh-TW" sz="3200" b="1" spc="300" dirty="0" smtClean="0">
                <a:solidFill>
                  <a:schemeClr val="accent2">
                    <a:lumMod val="50000"/>
                  </a:schemeClr>
                </a:solidFill>
                <a:latin typeface="標楷體" panose="03000509000000000000" pitchFamily="65" charset="-120"/>
                <a:ea typeface="標楷體" panose="03000509000000000000" pitchFamily="65" charset="-120"/>
              </a:rPr>
              <a:t>叔父</a:t>
            </a:r>
            <a:r>
              <a:rPr lang="en-US" altLang="zh-TW" sz="1800" dirty="0" smtClean="0"/>
              <a:t>) </a:t>
            </a:r>
            <a:r>
              <a:rPr lang="zh-TW" altLang="en-US" sz="1800" dirty="0" smtClean="0"/>
              <a:t>， </a:t>
            </a:r>
            <a:r>
              <a:rPr lang="en-US" altLang="zh-TW" sz="3200" b="1" spc="300" dirty="0" smtClean="0">
                <a:solidFill>
                  <a:schemeClr val="accent2">
                    <a:lumMod val="50000"/>
                  </a:schemeClr>
                </a:solidFill>
                <a:latin typeface="標楷體" panose="03000509000000000000" pitchFamily="65" charset="-120"/>
                <a:ea typeface="標楷體" panose="03000509000000000000" pitchFamily="65" charset="-120"/>
              </a:rPr>
              <a:t>1867</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年明治維新時，被江戶幕府和奧羽越列藩同盟推為東武天皇，戊辰戰爭遭薩摩藩、長州藩聯軍擊敗，被朝廷指為「朝敵」，後來被軟禁在京都，敕令剃髮出家。</a:t>
            </a:r>
            <a:r>
              <a:rPr lang="en-US" altLang="zh-TW" sz="3200" b="1" spc="300" dirty="0">
                <a:solidFill>
                  <a:schemeClr val="accent2">
                    <a:lumMod val="50000"/>
                  </a:schemeClr>
                </a:solidFill>
                <a:latin typeface="標楷體" panose="03000509000000000000" pitchFamily="65" charset="-120"/>
                <a:ea typeface="標楷體" panose="03000509000000000000" pitchFamily="65" charset="-120"/>
              </a:rPr>
              <a:t>1870</a:t>
            </a:r>
            <a:r>
              <a:rPr lang="zh-TW" altLang="en-US" sz="3200" b="1" spc="300" dirty="0">
                <a:solidFill>
                  <a:schemeClr val="accent2">
                    <a:lumMod val="50000"/>
                  </a:schemeClr>
                </a:solidFill>
                <a:latin typeface="標楷體" panose="03000509000000000000" pitchFamily="65" charset="-120"/>
                <a:ea typeface="標楷體" panose="03000509000000000000" pitchFamily="65" charset="-120"/>
              </a:rPr>
              <a:t>年特赦還俗，</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赴普魯士留學，返國後任大阪師團長，參與</a:t>
            </a:r>
            <a:r>
              <a:rPr lang="en-US" altLang="zh-TW" sz="3200" b="1" spc="300" dirty="0">
                <a:solidFill>
                  <a:schemeClr val="accent2">
                    <a:lumMod val="50000"/>
                  </a:schemeClr>
                </a:solidFill>
                <a:latin typeface="標楷體" panose="03000509000000000000" pitchFamily="65" charset="-120"/>
                <a:ea typeface="標楷體" panose="03000509000000000000" pitchFamily="65" charset="-120"/>
              </a:rPr>
              <a:t>1894</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年的甲午戰爭</a:t>
            </a:r>
            <a:r>
              <a:rPr lang="zh-TW" altLang="en-US" sz="3200" b="1" spc="300" dirty="0">
                <a:solidFill>
                  <a:schemeClr val="accent2">
                    <a:lumMod val="50000"/>
                  </a:schemeClr>
                </a:solidFill>
                <a:latin typeface="標楷體" panose="03000509000000000000" pitchFamily="65" charset="-120"/>
                <a:ea typeface="標楷體" panose="03000509000000000000" pitchFamily="65" charset="-120"/>
              </a:rPr>
              <a:t>在朝鮮半島作戰</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，嗣升任中將，為日本帝國精銳部隊近衛師的團長，</a:t>
            </a:r>
            <a:r>
              <a:rPr lang="en-US" altLang="zh-TW" sz="3200" b="1" spc="300" dirty="0">
                <a:solidFill>
                  <a:schemeClr val="accent2">
                    <a:lumMod val="50000"/>
                  </a:schemeClr>
                </a:solidFill>
                <a:latin typeface="標楷體" panose="03000509000000000000" pitchFamily="65" charset="-120"/>
                <a:ea typeface="標楷體" panose="03000509000000000000" pitchFamily="65" charset="-120"/>
              </a:rPr>
              <a:t>1895</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年時</a:t>
            </a:r>
            <a:r>
              <a:rPr lang="en-US" altLang="zh-TW" sz="3200" b="1" spc="300" dirty="0">
                <a:solidFill>
                  <a:schemeClr val="accent2">
                    <a:lumMod val="50000"/>
                  </a:schemeClr>
                </a:solidFill>
                <a:latin typeface="標楷體" panose="03000509000000000000" pitchFamily="65" charset="-120"/>
                <a:ea typeface="標楷體" panose="03000509000000000000" pitchFamily="65" charset="-120"/>
              </a:rPr>
              <a:t>48</a:t>
            </a:r>
            <a:r>
              <a:rPr lang="zh-TW" altLang="zh-TW" sz="3200" b="1" spc="300" dirty="0">
                <a:solidFill>
                  <a:schemeClr val="accent2">
                    <a:lumMod val="50000"/>
                  </a:schemeClr>
                </a:solidFill>
                <a:latin typeface="標楷體" panose="03000509000000000000" pitchFamily="65" charset="-120"/>
                <a:ea typeface="標楷體" panose="03000509000000000000" pitchFamily="65" charset="-120"/>
              </a:rPr>
              <a:t>歲。 </a:t>
            </a:r>
          </a:p>
          <a:p>
            <a:pPr marL="45720" indent="0"/>
            <a:r>
              <a:rPr lang="zh-TW" altLang="zh-TW" sz="3200" b="1" spc="300" dirty="0">
                <a:solidFill>
                  <a:srgbClr val="0070C0"/>
                </a:solidFill>
                <a:latin typeface="標楷體" panose="03000509000000000000" pitchFamily="65" charset="-120"/>
                <a:ea typeface="標楷體" panose="03000509000000000000" pitchFamily="65" charset="-120"/>
              </a:rPr>
              <a:t>日本官方記載，能久親王係在攻台之役命喪於</a:t>
            </a:r>
            <a:r>
              <a:rPr lang="zh-TW" altLang="en-US" sz="3200" b="1" spc="300" dirty="0">
                <a:solidFill>
                  <a:srgbClr val="0070C0"/>
                </a:solidFill>
                <a:latin typeface="標楷體" panose="03000509000000000000" pitchFamily="65" charset="-120"/>
                <a:ea typeface="標楷體" panose="03000509000000000000" pitchFamily="65" charset="-120"/>
              </a:rPr>
              <a:t>瘧疾，</a:t>
            </a:r>
            <a:r>
              <a:rPr lang="zh-TW" altLang="en-US" sz="3200" b="1" spc="300" dirty="0" smtClean="0">
                <a:solidFill>
                  <a:srgbClr val="0070C0"/>
                </a:solidFill>
                <a:latin typeface="標楷體" panose="03000509000000000000" pitchFamily="65" charset="-120"/>
                <a:ea typeface="標楷體" panose="03000509000000000000" pitchFamily="65" charset="-120"/>
              </a:rPr>
              <a:t>另一說</a:t>
            </a:r>
            <a:r>
              <a:rPr lang="zh-TW" altLang="en-US" sz="3200" b="1" spc="300" dirty="0">
                <a:solidFill>
                  <a:srgbClr val="0070C0"/>
                </a:solidFill>
                <a:latin typeface="標楷體" panose="03000509000000000000" pitchFamily="65" charset="-120"/>
                <a:ea typeface="標楷體" panose="03000509000000000000" pitchFamily="65" charset="-120"/>
              </a:rPr>
              <a:t>是</a:t>
            </a:r>
            <a:r>
              <a:rPr lang="zh-TW" altLang="zh-TW" sz="3200" b="1" spc="300" dirty="0">
                <a:solidFill>
                  <a:srgbClr val="0070C0"/>
                </a:solidFill>
                <a:latin typeface="標楷體" panose="03000509000000000000" pitchFamily="65" charset="-120"/>
                <a:ea typeface="標楷體" panose="03000509000000000000" pitchFamily="65" charset="-120"/>
              </a:rPr>
              <a:t>霍亂</a:t>
            </a:r>
            <a:r>
              <a:rPr lang="zh-TW" altLang="en-US" sz="3200" b="1" spc="300" dirty="0">
                <a:solidFill>
                  <a:srgbClr val="0070C0"/>
                </a:solidFill>
                <a:latin typeface="標楷體" panose="03000509000000000000" pitchFamily="65" charset="-120"/>
                <a:ea typeface="標楷體" panose="03000509000000000000" pitchFamily="65" charset="-120"/>
              </a:rPr>
              <a:t>。</a:t>
            </a:r>
            <a:endParaRPr lang="en-US" altLang="zh-TW" sz="3200" b="1" spc="300" dirty="0">
              <a:solidFill>
                <a:srgbClr val="0070C0"/>
              </a:solidFill>
              <a:latin typeface="標楷體" panose="03000509000000000000" pitchFamily="65" charset="-120"/>
              <a:ea typeface="標楷體" panose="03000509000000000000" pitchFamily="65" charset="-120"/>
            </a:endParaRPr>
          </a:p>
          <a:p>
            <a:pPr marL="45720" indent="0" algn="just"/>
            <a:r>
              <a:rPr lang="zh-TW" altLang="en-US" sz="3200" b="1" spc="300" dirty="0">
                <a:latin typeface="標楷體" panose="03000509000000000000" pitchFamily="65" charset="-120"/>
                <a:ea typeface="標楷體" panose="03000509000000000000" pitchFamily="65" charset="-120"/>
              </a:rPr>
              <a:t>台灣民間傳言</a:t>
            </a:r>
            <a:r>
              <a:rPr lang="zh-TW" altLang="zh-TW" sz="3200" b="1" spc="300" dirty="0">
                <a:latin typeface="標楷體" panose="03000509000000000000" pitchFamily="65" charset="-120"/>
                <a:ea typeface="標楷體" panose="03000509000000000000" pitchFamily="65" charset="-120"/>
              </a:rPr>
              <a:t>的死因</a:t>
            </a:r>
            <a:r>
              <a:rPr lang="zh-TW" altLang="en-US" sz="3200" b="1" spc="300" dirty="0">
                <a:latin typeface="標楷體" panose="03000509000000000000" pitchFamily="65" charset="-120"/>
                <a:ea typeface="標楷體" panose="03000509000000000000" pitchFamily="65" charset="-120"/>
              </a:rPr>
              <a:t>：</a:t>
            </a:r>
            <a:r>
              <a:rPr lang="zh-TW" altLang="zh-TW" sz="3200" b="1" spc="300" dirty="0">
                <a:latin typeface="標楷體" panose="03000509000000000000" pitchFamily="65" charset="-120"/>
                <a:ea typeface="標楷體" panose="03000509000000000000" pitchFamily="65" charset="-120"/>
              </a:rPr>
              <a:t>北白川宮騎馬渡過曾文溪，從今天臺南市漚汪的蕃仔寮騎馬至佳里在義竹圍林投巷，被埋伏在路邊叢林裡的義民軍，以長竹桿之端加綁鐮刀將北白川宮能久從馬上砍下。</a:t>
            </a:r>
            <a:endParaRPr lang="en-US" altLang="zh-TW" sz="3200" b="1" spc="300" dirty="0">
              <a:latin typeface="標楷體" panose="03000509000000000000" pitchFamily="65" charset="-120"/>
              <a:ea typeface="標楷體" panose="03000509000000000000" pitchFamily="65" charset="-120"/>
            </a:endParaRPr>
          </a:p>
          <a:p>
            <a:pPr marL="45720" indent="0"/>
            <a:r>
              <a:rPr lang="zh-TW" altLang="zh-TW" sz="3200" b="1" spc="300" dirty="0">
                <a:latin typeface="標楷體" panose="03000509000000000000" pitchFamily="65" charset="-120"/>
                <a:ea typeface="標楷體" panose="03000509000000000000" pitchFamily="65" charset="-120"/>
              </a:rPr>
              <a:t>北白川宮能久親王的頭頸嚴重傷害，傷及血管血流不止，延至台南張厝就醫，但流血過多，無法可醫冶</a:t>
            </a:r>
            <a:r>
              <a:rPr lang="zh-TW" altLang="en-US" sz="3200" b="1" spc="300" dirty="0">
                <a:latin typeface="標楷體" panose="03000509000000000000" pitchFamily="65" charset="-120"/>
                <a:ea typeface="標楷體" panose="03000509000000000000" pitchFamily="65" charset="-120"/>
              </a:rPr>
              <a:t>而</a:t>
            </a:r>
            <a:r>
              <a:rPr lang="zh-TW" altLang="zh-TW" sz="3200" b="1" spc="300" dirty="0">
                <a:latin typeface="標楷體" panose="03000509000000000000" pitchFamily="65" charset="-120"/>
                <a:ea typeface="標楷體" panose="03000509000000000000" pitchFamily="65" charset="-120"/>
              </a:rPr>
              <a:t>死。當時全體日軍陷入瘋狂狀況，見到台灣人即殺，不論男女老少，被日軍濫殺人數眾多，無正確的統計數字。</a:t>
            </a:r>
          </a:p>
          <a:p>
            <a:pPr marL="45720" indent="0">
              <a:buNone/>
            </a:pPr>
            <a:r>
              <a:rPr lang="zh-TW" altLang="en-US" sz="2900" b="1" dirty="0">
                <a:solidFill>
                  <a:srgbClr val="FF0000"/>
                </a:solidFill>
              </a:rPr>
              <a:t>另一說是在新竹之役，被砲彈擊傷數日后去世。</a:t>
            </a:r>
          </a:p>
        </p:txBody>
      </p:sp>
      <p:pic>
        <p:nvPicPr>
          <p:cNvPr id="4" name="內容版面配置區 4">
            <a:extLst>
              <a:ext uri="{FF2B5EF4-FFF2-40B4-BE49-F238E27FC236}">
                <a16:creationId xmlns:a16="http://schemas.microsoft.com/office/drawing/2014/main" xmlns="" id="{F0C3A373-21D3-488A-A06D-A4D20CE1F13B}"/>
              </a:ext>
            </a:extLst>
          </p:cNvPr>
          <p:cNvPicPr>
            <a:picLocks noChangeAspect="1"/>
          </p:cNvPicPr>
          <p:nvPr/>
        </p:nvPicPr>
        <p:blipFill>
          <a:blip r:embed="rId3"/>
          <a:stretch>
            <a:fillRect/>
          </a:stretch>
        </p:blipFill>
        <p:spPr>
          <a:xfrm>
            <a:off x="304720" y="864269"/>
            <a:ext cx="4075680" cy="5229027"/>
          </a:xfrm>
          <a:prstGeom prst="rect">
            <a:avLst/>
          </a:prstGeom>
        </p:spPr>
      </p:pic>
    </p:spTree>
    <p:extLst>
      <p:ext uri="{BB962C8B-B14F-4D97-AF65-F5344CB8AC3E}">
        <p14:creationId xmlns:p14="http://schemas.microsoft.com/office/powerpoint/2010/main" xmlns="" val="3211891108"/>
      </p:ext>
    </p:extLst>
  </p:cSld>
  <p:clrMapOvr>
    <a:masterClrMapping/>
  </p:clrMapOvr>
  <mc:AlternateContent xmlns:mc="http://schemas.openxmlformats.org/markup-compatibility/2006">
    <mc:Choice xmlns:p14="http://schemas.microsoft.com/office/powerpoint/2010/main" xmlns="" Requires="p14">
      <p:transition spd="med" p14:dur="700">
        <p:fade/>
        <p:sndAc>
          <p:stSnd>
            <p:snd r:embed="rId4" name="chimes.wav"/>
          </p:stSnd>
        </p:sndAc>
      </p:transition>
    </mc:Choice>
    <mc:Fallback>
      <p:transition spd="med">
        <p:fade/>
        <p:sndAc>
          <p:stSnd>
            <p:snd r:embed="rId2" name="chimes.wav"/>
          </p:stSnd>
        </p:sndAc>
      </p:transition>
    </mc:Fallback>
  </mc:AlternateContent>
</p:sld>
</file>

<file path=ppt/theme/theme1.xml><?xml version="1.0" encoding="utf-8"?>
<a:theme xmlns:a="http://schemas.openxmlformats.org/drawingml/2006/main" name="世界國家/地區報告簡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400"/>
        </a:defPPr>
      </a:lstStyle>
      <a:style>
        <a:lnRef idx="1">
          <a:schemeClr val="accent1"/>
        </a:lnRef>
        <a:fillRef idx="2">
          <a:schemeClr val="accent1"/>
        </a:fillRef>
        <a:effectRef idx="1">
          <a:schemeClr val="accent1"/>
        </a:effectRef>
        <a:fontRef idx="minor">
          <a:schemeClr val="dk1"/>
        </a:fontRef>
      </a:style>
    </a:spDef>
    <a:lnDef>
      <a:spPr>
        <a:ln/>
      </a:spPr>
      <a:bodyPr/>
      <a:lstStyle/>
      <a:style>
        <a:lnRef idx="3">
          <a:schemeClr val="accent1"/>
        </a:lnRef>
        <a:fillRef idx="0">
          <a:schemeClr val="accent1"/>
        </a:fillRef>
        <a:effectRef idx="2">
          <a:schemeClr val="accent1"/>
        </a:effectRef>
        <a:fontRef idx="minor">
          <a:schemeClr val="tx1"/>
        </a:fontRef>
      </a:style>
    </a:lnDef>
    <a:txDef>
      <a:spPr>
        <a:noFill/>
        <a:ln>
          <a:solidFill>
            <a:schemeClr val="bg2"/>
          </a:solidFill>
        </a:ln>
      </a:spPr>
      <a:bodyPr wrap="none" rtlCol="0">
        <a:spAutoFit/>
      </a:bodyPr>
      <a:lstStyle>
        <a:defPPr>
          <a:lnSpc>
            <a:spcPct val="90000"/>
          </a:lnSpc>
          <a:defRPr sz="2400" dirty="0" err="1" smtClean="0"/>
        </a:defPPr>
      </a:lstStyle>
    </a:txDef>
  </a:objectDefaults>
  <a:extraClrSchemeLst/>
  <a:extLst>
    <a:ext uri="{05A4C25C-085E-4340-85A3-A5531E510DB2}">
      <thm15:themeFamily xmlns:thm15="http://schemas.microsoft.com/office/thememl/2012/main" xmlns="" name="Office_16308880_TF03460629.potx" id="{917A34AB-1CD7-4827-934D-FB134F09D368}" vid="{CF37D2DE-DB0E-4EB4-9E90-B0A81B9B68B7}"/>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世界國家地區報告簡報</Template>
  <TotalTime>3218</TotalTime>
  <Words>5470</Words>
  <Application>Microsoft Office PowerPoint</Application>
  <PresentationFormat>自訂</PresentationFormat>
  <Paragraphs>261</Paragraphs>
  <Slides>38</Slides>
  <Notes>3</Notes>
  <HiddenSlides>0</HiddenSlides>
  <MMClips>0</MMClips>
  <ScaleCrop>false</ScaleCrop>
  <HeadingPairs>
    <vt:vector size="4" baseType="variant">
      <vt:variant>
        <vt:lpstr>佈景主題</vt:lpstr>
      </vt:variant>
      <vt:variant>
        <vt:i4>1</vt:i4>
      </vt:variant>
      <vt:variant>
        <vt:lpstr>投影片標題</vt:lpstr>
      </vt:variant>
      <vt:variant>
        <vt:i4>38</vt:i4>
      </vt:variant>
    </vt:vector>
  </HeadingPairs>
  <TitlesOfParts>
    <vt:vector size="39" baseType="lpstr">
      <vt:lpstr>世界國家/地區報告簡報</vt:lpstr>
      <vt:lpstr>1895乙未台灣抗日戰爭創下的首例</vt:lpstr>
      <vt:lpstr>天干地支一甲子</vt:lpstr>
      <vt:lpstr>從1841年1月鴉片戰爭之後， 近183年來的列強歷次侵華 戰爭中，朝野都忽略了 1895年(光緒21年、日本明治 28年)乙未台灣抗日戰爭， 在近半年的作戰中，雙方都 創下了很多首次戰場先例， 所累積的經驗均影響到之後 的歷次戰爭。    本次演講重點就在敘說這些首例，供各位參考，「以史為鑑、激發創新」，能夠在21世紀的新戰場或商場上，找到自己的奇兵制勝妙招。  </vt:lpstr>
      <vt:lpstr>創下中國戰場上首次的鐵路攻防戰</vt:lpstr>
      <vt:lpstr>投影片 5</vt:lpstr>
      <vt:lpstr>首次在中國戰場上使用電報傳遞消息</vt:lpstr>
      <vt:lpstr>  1894年甲午戰爭時，日本人則通過掌握的密碼，輕而易舉破譯清朝外交電報，就掌握了7月25日清朝僱傭英國商船，向朝鮮運兵這一情報，日本軍艦總是能在最準確的時間，和在最有利的地點集合軍隊，向北洋艦隊發起攻擊，北洋艦隊而全軍覆沒。 </vt:lpstr>
      <vt:lpstr>      1895年5月下旬，乙未戰爭初期的基隆守衛戰，台灣抗日義軍就用電報傳送軍情和指揮作戰，這是中國近代戰史的首例。劉永福在乙未戰爭後期也用電報指揮部隊。  1895年6月17日，日本在台北舉行始政式，拍送一封開啟日本時代的電  報給明治天皇，應該是滬尾(今天的  新北市淡水區)傳至福州，再傳至上海  公共租界、長崎至東京皇宮。  一直到1910年(明治34年)日本人才開始  架設淡水到長崎間的海底電線布設。 </vt:lpstr>
      <vt:lpstr>日本皇族首次在海外陣亡，至2024年也是唯一！</vt:lpstr>
      <vt:lpstr>謎團1：北白川宮在新竹就被抗日軍狙擊死了，不然日本皇族為何後來要到新竹憑弔呢？（而且還怕消息走漏『請注意，是怕消息走漏』，因為都一直謊稱是得風土病。因為當年如此皇族被幹掉是相當丟臉的恥辱。）  台灣神社（台北市圓山大飯店現址）、台南神社，澳底征台紀念碑等三處來紀念北白川宮能久親王，並以其死亡的10月28日為國祭日，日本統治台灣時期每年全台灣都會放假一天。  謎團2：日本官方是患得瘧疾去世，典型症狀有發燒、 畏寒、疲倦、嘔吐和頭痛；在嚴重的病例中會引起 黃疸、癲癇發作、昏迷或死亡。  謎團3：另一說是感染霍亂去世，典型症狀為小腸因為 感染導致的急性腹瀉疾病，連續數日嚴重水瀉；可能 合併有嘔吐、肌肉抽搐的現象 。 </vt:lpstr>
      <vt:lpstr>投影片 11</vt:lpstr>
      <vt:lpstr>破傷風典型症狀 </vt:lpstr>
      <vt:lpstr>明治維新後的新日軍首次渡海登陸島嶼作戰</vt:lpstr>
      <vt:lpstr>投影片 14</vt:lpstr>
      <vt:lpstr>明治維新西方文明為師，在「軍事學習歐陸強權──普魯士，經濟學海上霸主──英國」的策略下，揮別尊崇中國路線，迅速跟隨西方的腳步。</vt:lpstr>
      <vt:lpstr>開啟日本研究熱帶醫學研究的大門</vt:lpstr>
      <vt:lpstr>日據時期有關台灣全島衛生由中央研究所衛生部負責，它直屬於台灣總督府，受警務局衛生課督導，掌理全島衛生技術之研究、試驗、設計、檢查、鑑定及協助指導工作。全島各州廳分設衛生試驗室共12單位。其中試驗設備較為完善者為台北州、新竹州、台中州、台南州、高雄州等之衛生課試驗室，負責細菌、 藥品查驗及防瘧等事項。 </vt:lpstr>
      <vt:lpstr>日本軍醫的意外產品--征露丸</vt:lpstr>
      <vt:lpstr>首次在台灣使用機槍作戰</vt:lpstr>
      <vt:lpstr>投影片 20</vt:lpstr>
      <vt:lpstr>投影片 21</vt:lpstr>
      <vt:lpstr>   甲午戰爭和乙未戰爭最大差異在精神戰力</vt:lpstr>
      <vt:lpstr>投影片 23</vt:lpstr>
      <vt:lpstr>投影片 24</vt:lpstr>
      <vt:lpstr>投影片 25</vt:lpstr>
      <vt:lpstr>投影片 26</vt:lpstr>
      <vt:lpstr>投影片 27</vt:lpstr>
      <vt:lpstr>投影片 28</vt:lpstr>
      <vt:lpstr>台灣民主國之名的由來？</vt:lpstr>
      <vt:lpstr>「民主國」的構想是誰出的點子？</vt:lpstr>
      <vt:lpstr>投影片 31</vt:lpstr>
      <vt:lpstr>投影片 32</vt:lpstr>
      <vt:lpstr>藍地黃虎旗代表什麼含意？</vt:lpstr>
      <vt:lpstr>從另一角度看甲午戰爭和乙未戰爭的貢獻</vt:lpstr>
      <vt:lpstr>以一省對一國 1895乙未戰爭雖敗猶榮</vt:lpstr>
      <vt:lpstr>投影片 36</vt:lpstr>
      <vt:lpstr>投影片 37</vt:lpstr>
      <vt:lpstr>投影片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1895乙未台灣抗日戰爭創下的首例</dc:title>
  <dc:creator>Cloud Bih</dc:creator>
  <cp:lastModifiedBy>user</cp:lastModifiedBy>
  <cp:revision>180</cp:revision>
  <dcterms:created xsi:type="dcterms:W3CDTF">2019-02-06T04:52:56Z</dcterms:created>
  <dcterms:modified xsi:type="dcterms:W3CDTF">2024-04-23T15:15:16Z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74068500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